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ink/ink1.xml" ContentType="application/inkml+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4"/>
  </p:sldMasterIdLst>
  <p:notesMasterIdLst>
    <p:notesMasterId r:id="rId58"/>
  </p:notesMasterIdLst>
  <p:sldIdLst>
    <p:sldId id="256" r:id="rId5"/>
    <p:sldId id="258" r:id="rId6"/>
    <p:sldId id="283" r:id="rId7"/>
    <p:sldId id="259" r:id="rId8"/>
    <p:sldId id="260" r:id="rId9"/>
    <p:sldId id="261" r:id="rId10"/>
    <p:sldId id="262" r:id="rId11"/>
    <p:sldId id="263" r:id="rId12"/>
    <p:sldId id="282" r:id="rId13"/>
    <p:sldId id="272" r:id="rId14"/>
    <p:sldId id="276" r:id="rId15"/>
    <p:sldId id="277" r:id="rId16"/>
    <p:sldId id="278" r:id="rId17"/>
    <p:sldId id="279" r:id="rId18"/>
    <p:sldId id="273" r:id="rId19"/>
    <p:sldId id="257" r:id="rId20"/>
    <p:sldId id="274" r:id="rId21"/>
    <p:sldId id="275" r:id="rId22"/>
    <p:sldId id="284" r:id="rId23"/>
    <p:sldId id="266" r:id="rId24"/>
    <p:sldId id="267" r:id="rId25"/>
    <p:sldId id="268" r:id="rId26"/>
    <p:sldId id="269" r:id="rId27"/>
    <p:sldId id="270" r:id="rId28"/>
    <p:sldId id="271" r:id="rId29"/>
    <p:sldId id="315" r:id="rId30"/>
    <p:sldId id="316" r:id="rId31"/>
    <p:sldId id="291" r:id="rId32"/>
    <p:sldId id="285" r:id="rId33"/>
    <p:sldId id="286" r:id="rId34"/>
    <p:sldId id="287" r:id="rId35"/>
    <p:sldId id="288" r:id="rId36"/>
    <p:sldId id="289" r:id="rId37"/>
    <p:sldId id="292" r:id="rId38"/>
    <p:sldId id="293" r:id="rId39"/>
    <p:sldId id="294" r:id="rId40"/>
    <p:sldId id="295" r:id="rId41"/>
    <p:sldId id="297" r:id="rId42"/>
    <p:sldId id="298" r:id="rId43"/>
    <p:sldId id="299" r:id="rId44"/>
    <p:sldId id="300" r:id="rId45"/>
    <p:sldId id="301" r:id="rId46"/>
    <p:sldId id="302" r:id="rId47"/>
    <p:sldId id="303" r:id="rId48"/>
    <p:sldId id="304" r:id="rId49"/>
    <p:sldId id="305" r:id="rId50"/>
    <p:sldId id="308" r:id="rId51"/>
    <p:sldId id="307" r:id="rId52"/>
    <p:sldId id="313" r:id="rId53"/>
    <p:sldId id="314" r:id="rId54"/>
    <p:sldId id="309" r:id="rId55"/>
    <p:sldId id="310" r:id="rId56"/>
    <p:sldId id="312" r:id="rId5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2E26222-3C8C-4F39-B4D2-DF93EB781E2F}" v="2" dt="2026-05-06T19:33:31.81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8" d="100"/>
          <a:sy n="58" d="100"/>
        </p:scale>
        <p:origin x="16" y="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microsoft.com/office/2015/10/relationships/revisionInfo" Target="revisionInfo.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notesMaster" Target="notesMasters/notesMaster1.xml"/><Relationship Id="rId5" Type="http://schemas.openxmlformats.org/officeDocument/2006/relationships/slide" Target="slides/slide1.xml"/><Relationship Id="rId61" Type="http://schemas.openxmlformats.org/officeDocument/2006/relationships/theme" Target="theme/theme1.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presProps" Target="presProp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s>
</file>

<file path=ppt/charts/_rels/chart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US"/>
              <a:t>2025 Caseload Snapshot</a:t>
            </a:r>
          </a:p>
        </c:rich>
      </c:tx>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doughnutChart>
        <c:varyColors val="1"/>
        <c:ser>
          <c:idx val="0"/>
          <c:order val="0"/>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F206-4AA6-8C3E-3C0CAD46D62A}"/>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F206-4AA6-8C3E-3C0CAD46D62A}"/>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F206-4AA6-8C3E-3C0CAD46D62A}"/>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F206-4AA6-8C3E-3C0CAD46D62A}"/>
              </c:ext>
            </c:extLst>
          </c:dPt>
          <c:dPt>
            <c:idx val="4"/>
            <c:bubble3D val="0"/>
            <c:spPr>
              <a:solidFill>
                <a:schemeClr val="accent5"/>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9-F206-4AA6-8C3E-3C0CAD46D62A}"/>
              </c:ext>
            </c:extLst>
          </c:dPt>
          <c:dLbls>
            <c:dLbl>
              <c:idx val="1"/>
              <c:layout>
                <c:manualLayout>
                  <c:x val="0.11483252434841333"/>
                  <c:y val="-0.14237612080669904"/>
                </c:manualLayout>
              </c:layout>
              <c:tx>
                <c:rich>
                  <a:bodyPr/>
                  <a:lstStyle/>
                  <a:p>
                    <a:fld id="{B7181FA7-6495-4024-8EB5-3E6C3C4464B2}" type="CATEGORYNAME">
                      <a:rPr lang="en-US"/>
                      <a:pPr/>
                      <a:t>[CATEGORY NAME]</a:t>
                    </a:fld>
                    <a:r>
                      <a:rPr lang="en-US"/>
                      <a:t> - 97</a:t>
                    </a:r>
                    <a:r>
                      <a:rPr lang="en-US" baseline="0"/>
                      <a:t>
</a:t>
                    </a:r>
                    <a:fld id="{6F169C6F-33A4-4FAF-BD95-ABFF3D47BFD1}" type="PERCENTAGE">
                      <a:rPr lang="en-US" baseline="0"/>
                      <a:pPr/>
                      <a:t>[PERCENTAGE]</a:t>
                    </a:fld>
                    <a:endParaRPr lang="en-US" baseline="0"/>
                  </a:p>
                </c:rich>
              </c:tx>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F206-4AA6-8C3E-3C0CAD46D62A}"/>
                </c:ext>
              </c:extLst>
            </c:dLbl>
            <c:dLbl>
              <c:idx val="2"/>
              <c:layout>
                <c:manualLayout>
                  <c:x val="0.22200964753949964"/>
                  <c:y val="9.31425854885434E-2"/>
                </c:manualLayout>
              </c:layout>
              <c:tx>
                <c:rich>
                  <a:bodyPr rot="0" spcFirstLastPara="1" vertOverflow="clip" horzOverflow="clip" vert="horz" wrap="square" lIns="38100" tIns="19050" rIns="38100" bIns="19050" anchor="ctr" anchorCtr="1">
                    <a:noAutofit/>
                  </a:bodyPr>
                  <a:lstStyle/>
                  <a:p>
                    <a:pPr>
                      <a:defRPr sz="1100" b="1" i="0" u="none" strike="noStrike" kern="1200" baseline="0">
                        <a:solidFill>
                          <a:schemeClr val="lt1"/>
                        </a:solidFill>
                        <a:latin typeface="+mn-lt"/>
                        <a:ea typeface="+mn-ea"/>
                        <a:cs typeface="+mn-cs"/>
                      </a:defRPr>
                    </a:pPr>
                    <a:fld id="{A5CCE36A-E1E8-4531-8751-641D792D1C5E}" type="CATEGORYNAME">
                      <a:rPr lang="en-US" sz="1100"/>
                      <a:pPr>
                        <a:defRPr sz="1100"/>
                      </a:pPr>
                      <a:t>[CATEGORY NAME]</a:t>
                    </a:fld>
                    <a:r>
                      <a:rPr lang="en-US" sz="1100" baseline="0"/>
                      <a:t> - 20</a:t>
                    </a:r>
                  </a:p>
                  <a:p>
                    <a:pPr>
                      <a:defRPr sz="1100"/>
                    </a:pPr>
                    <a:fld id="{22AEDCFB-9B13-4133-A918-8E8212BE90DE}" type="PERCENTAGE">
                      <a:rPr lang="en-US" sz="1100" baseline="0"/>
                      <a:pPr>
                        <a:defRPr sz="1100"/>
                      </a:pPr>
                      <a:t>[PERCENTAGE]</a:t>
                    </a:fld>
                    <a:endParaRPr lang="en-US"/>
                  </a:p>
                </c:rich>
              </c:tx>
              <c:spPr>
                <a:pattFill prst="pct75">
                  <a:fgClr>
                    <a:sysClr val="windowText" lastClr="000000">
                      <a:lumMod val="75000"/>
                      <a:lumOff val="25000"/>
                    </a:sysClr>
                  </a:fgClr>
                  <a:bgClr>
                    <a:sysClr val="windowText" lastClr="000000">
                      <a:lumMod val="65000"/>
                      <a:lumOff val="35000"/>
                    </a:sysClr>
                  </a:bgClr>
                </a:pattFill>
                <a:ln>
                  <a:noFill/>
                </a:ln>
                <a:effectLst>
                  <a:outerShdw blurRad="50800" dist="38100" dir="2700000" algn="tl" rotWithShape="0">
                    <a:prstClr val="black">
                      <a:alpha val="40000"/>
                    </a:prstClr>
                  </a:outerShdw>
                </a:effectLst>
              </c:spPr>
              <c:txPr>
                <a:bodyPr rot="0" spcFirstLastPara="1" vertOverflow="clip" horzOverflow="clip" vert="horz" wrap="square" lIns="38100" tIns="19050" rIns="38100" bIns="19050" anchor="ctr" anchorCtr="1">
                  <a:noAutofit/>
                </a:bodyPr>
                <a:lstStyle/>
                <a:p>
                  <a:pPr>
                    <a:defRPr sz="1100" b="1" i="0" u="none" strike="noStrike" kern="1200" baseline="0">
                      <a:solidFill>
                        <a:schemeClr val="lt1"/>
                      </a:solidFill>
                      <a:latin typeface="+mn-lt"/>
                      <a:ea typeface="+mn-ea"/>
                      <a:cs typeface="+mn-cs"/>
                    </a:defRPr>
                  </a:pPr>
                  <a:endParaRPr lang="en-US"/>
                </a:p>
              </c:txPr>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pattFill prst="pct75">
                      <a:fgClr>
                        <a:schemeClr val="dk1">
                          <a:lumMod val="75000"/>
                          <a:lumOff val="25000"/>
                        </a:schemeClr>
                      </a:fgClr>
                      <a:bgClr>
                        <a:schemeClr val="dk1">
                          <a:lumMod val="65000"/>
                          <a:lumOff val="35000"/>
                        </a:schemeClr>
                      </a:bgClr>
                    </a:pattFill>
                    <a:ln>
                      <a:noFill/>
                    </a:ln>
                  </c15:spPr>
                  <c15:layout>
                    <c:manualLayout>
                      <c:w val="0.21232925569033834"/>
                      <c:h val="0.12347636492766208"/>
                    </c:manualLayout>
                  </c15:layout>
                  <c15:dlblFieldTable/>
                  <c15:showDataLabelsRange val="0"/>
                </c:ext>
                <c:ext xmlns:c16="http://schemas.microsoft.com/office/drawing/2014/chart" uri="{C3380CC4-5D6E-409C-BE32-E72D297353CC}">
                  <c16:uniqueId val="{00000005-F206-4AA6-8C3E-3C0CAD46D62A}"/>
                </c:ext>
              </c:extLst>
            </c:dLbl>
            <c:dLbl>
              <c:idx val="3"/>
              <c:layout>
                <c:manualLayout>
                  <c:x val="-0.2118006111217311"/>
                  <c:y val="0.10774423517739243"/>
                </c:manualLayout>
              </c:layout>
              <c:tx>
                <c:rich>
                  <a:bodyPr/>
                  <a:lstStyle/>
                  <a:p>
                    <a:fld id="{62A60B44-6DBB-4E7A-B9A0-25A8D4C0080A}" type="CATEGORYNAME">
                      <a:rPr lang="en-US"/>
                      <a:pPr/>
                      <a:t>[CATEGORY NAME]</a:t>
                    </a:fld>
                    <a:r>
                      <a:rPr lang="en-US" baseline="0"/>
                      <a:t> - 26</a:t>
                    </a:r>
                  </a:p>
                  <a:p>
                    <a:fld id="{B9B0CBF8-0A9B-41BB-826F-B0F604F774AD}" type="PERCENTAGE">
                      <a:rPr lang="en-US" baseline="0"/>
                      <a:pPr/>
                      <a:t>[PERCENTAGE]</a:t>
                    </a:fld>
                    <a:endParaRPr lang="en-US"/>
                  </a:p>
                </c:rich>
              </c:tx>
              <c:showLegendKey val="0"/>
              <c:showVal val="0"/>
              <c:showCatName val="1"/>
              <c:showSerName val="0"/>
              <c:showPercent val="1"/>
              <c:showBubbleSize val="0"/>
              <c:extLst>
                <c:ext xmlns:c15="http://schemas.microsoft.com/office/drawing/2012/chart" uri="{CE6537A1-D6FC-4f65-9D91-7224C49458BB}">
                  <c15:layout>
                    <c:manualLayout>
                      <c:w val="0.29537837373492792"/>
                      <c:h val="0.15392738693886085"/>
                    </c:manualLayout>
                  </c15:layout>
                  <c15:dlblFieldTable/>
                  <c15:showDataLabelsRange val="0"/>
                </c:ext>
                <c:ext xmlns:c16="http://schemas.microsoft.com/office/drawing/2014/chart" uri="{C3380CC4-5D6E-409C-BE32-E72D297353CC}">
                  <c16:uniqueId val="{00000007-F206-4AA6-8C3E-3C0CAD46D62A}"/>
                </c:ext>
              </c:extLst>
            </c:dLbl>
            <c:dLbl>
              <c:idx val="4"/>
              <c:layout>
                <c:manualLayout>
                  <c:x val="-0.15949096703603641"/>
                  <c:y val="-0.17509162615015628"/>
                </c:manualLayout>
              </c:layout>
              <c:tx>
                <c:rich>
                  <a:bodyPr/>
                  <a:lstStyle/>
                  <a:p>
                    <a:fld id="{4F92ABDA-742D-4DD5-B8FE-FD5CD387267A}" type="CATEGORYNAME">
                      <a:rPr lang="en-US"/>
                      <a:pPr/>
                      <a:t>[CATEGORY NAME]</a:t>
                    </a:fld>
                    <a:r>
                      <a:rPr lang="en-US"/>
                      <a:t> - 81</a:t>
                    </a:r>
                    <a:r>
                      <a:rPr lang="en-US" baseline="0"/>
                      <a:t>
</a:t>
                    </a:r>
                    <a:fld id="{CFB263E4-F7D3-42B7-9621-EF701B6BEA20}" type="PERCENTAGE">
                      <a:rPr lang="en-US" baseline="0"/>
                      <a:pPr/>
                      <a:t>[PERCENTAGE]</a:t>
                    </a:fld>
                    <a:endParaRPr lang="en-US" baseline="0"/>
                  </a:p>
                </c:rich>
              </c:tx>
              <c:showLegendKey val="0"/>
              <c:showVal val="0"/>
              <c:showCatName val="1"/>
              <c:showSerName val="0"/>
              <c:showPercent val="1"/>
              <c:showBubbleSize val="0"/>
              <c:extLst>
                <c:ext xmlns:c15="http://schemas.microsoft.com/office/drawing/2012/chart" uri="{CE6537A1-D6FC-4f65-9D91-7224C49458BB}">
                  <c15:layout>
                    <c:manualLayout>
                      <c:w val="0.14519134451054408"/>
                      <c:h val="0.17192595970722055"/>
                    </c:manualLayout>
                  </c15:layout>
                  <c15:dlblFieldTable/>
                  <c15:showDataLabelsRange val="0"/>
                </c:ext>
                <c:ext xmlns:c16="http://schemas.microsoft.com/office/drawing/2014/chart" uri="{C3380CC4-5D6E-409C-BE32-E72D297353CC}">
                  <c16:uniqueId val="{00000009-F206-4AA6-8C3E-3C0CAD46D62A}"/>
                </c:ext>
              </c:extLst>
            </c:dLbl>
            <c:spPr>
              <a:pattFill prst="pct75">
                <a:fgClr>
                  <a:sysClr val="windowText" lastClr="000000">
                    <a:lumMod val="75000"/>
                    <a:lumOff val="25000"/>
                  </a:sysClr>
                </a:fgClr>
                <a:bgClr>
                  <a:sysClr val="windowText" lastClr="000000">
                    <a:lumMod val="65000"/>
                    <a:lumOff val="35000"/>
                  </a:sysClr>
                </a:bgClr>
              </a:pattFill>
              <a:ln>
                <a:noFill/>
              </a:ln>
              <a:effectLst>
                <a:outerShdw blurRad="50800" dist="38100" dir="2700000" algn="tl" rotWithShape="0">
                  <a:prstClr val="black">
                    <a:alpha val="40000"/>
                  </a:prstClr>
                </a:outerShdw>
              </a:effectLst>
            </c:spPr>
            <c:txPr>
              <a:bodyPr rot="0" spcFirstLastPara="1" vertOverflow="clip" horzOverflow="clip" vert="horz" wrap="square" lIns="38100" tIns="19050" rIns="38100" bIns="19050" anchor="ctr" anchorCtr="1">
                <a:spAutoFit/>
              </a:bodyPr>
              <a:lstStyle/>
              <a:p>
                <a:pPr>
                  <a:defRPr sz="1100" b="1" i="0" u="none" strike="noStrike" kern="1200" baseline="0">
                    <a:solidFill>
                      <a:schemeClr val="lt1"/>
                    </a:solidFill>
                    <a:latin typeface="+mn-lt"/>
                    <a:ea typeface="+mn-ea"/>
                    <a:cs typeface="+mn-cs"/>
                  </a:defRPr>
                </a:pPr>
                <a:endParaRPr lang="en-US"/>
              </a:p>
            </c:txPr>
            <c:showLegendKey val="0"/>
            <c:showVal val="0"/>
            <c:showCatName val="1"/>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spPr xmlns:c15="http://schemas.microsoft.com/office/drawing/2012/chart">
                  <a:prstGeom prst="wedgeRectCallout">
                    <a:avLst/>
                  </a:prstGeom>
                  <a:pattFill prst="pct75">
                    <a:fgClr>
                      <a:schemeClr val="dk1">
                        <a:lumMod val="75000"/>
                        <a:lumOff val="25000"/>
                      </a:schemeClr>
                    </a:fgClr>
                    <a:bgClr>
                      <a:schemeClr val="dk1">
                        <a:lumMod val="65000"/>
                        <a:lumOff val="35000"/>
                      </a:schemeClr>
                    </a:bgClr>
                  </a:pattFill>
                  <a:ln>
                    <a:noFill/>
                  </a:ln>
                </c15:spPr>
              </c:ext>
            </c:extLst>
          </c:dLbls>
          <c:cat>
            <c:strRef>
              <c:f>Sheet1!$A$23:$A$27</c:f>
              <c:strCache>
                <c:ptCount val="5"/>
                <c:pt idx="0">
                  <c:v>2025 Caseload</c:v>
                </c:pt>
                <c:pt idx="1">
                  <c:v>Auto Theft</c:v>
                </c:pt>
                <c:pt idx="2">
                  <c:v>Ins. Fraud</c:v>
                </c:pt>
                <c:pt idx="3">
                  <c:v>Misc. Offenses</c:v>
                </c:pt>
                <c:pt idx="4">
                  <c:v>PVs</c:v>
                </c:pt>
              </c:strCache>
            </c:strRef>
          </c:cat>
          <c:val>
            <c:numRef>
              <c:f>Sheet1!$B$23:$B$27</c:f>
              <c:numCache>
                <c:formatCode>General</c:formatCode>
                <c:ptCount val="5"/>
                <c:pt idx="1">
                  <c:v>97</c:v>
                </c:pt>
                <c:pt idx="2">
                  <c:v>20</c:v>
                </c:pt>
                <c:pt idx="3">
                  <c:v>26</c:v>
                </c:pt>
                <c:pt idx="4">
                  <c:v>81</c:v>
                </c:pt>
              </c:numCache>
            </c:numRef>
          </c:val>
          <c:extLst>
            <c:ext xmlns:c16="http://schemas.microsoft.com/office/drawing/2014/chart" uri="{C3380CC4-5D6E-409C-BE32-E72D297353CC}">
              <c16:uniqueId val="{0000000A-F206-4AA6-8C3E-3C0CAD46D62A}"/>
            </c:ext>
          </c:extLst>
        </c:ser>
        <c:dLbls>
          <c:showLegendKey val="0"/>
          <c:showVal val="0"/>
          <c:showCatName val="0"/>
          <c:showSerName val="0"/>
          <c:showPercent val="0"/>
          <c:showBubbleSize val="0"/>
          <c:showLeaderLines val="1"/>
        </c:dLbls>
        <c:firstSliceAng val="0"/>
        <c:holeSize val="50"/>
      </c:doughnut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diagrams/_rels/data1.xml.rels><?xml version="1.0" encoding="UTF-8" standalone="yes"?>
<Relationships xmlns="http://schemas.openxmlformats.org/package/2006/relationships"><Relationship Id="rId3" Type="http://schemas.openxmlformats.org/officeDocument/2006/relationships/image" Target="../media/image17.svg"/><Relationship Id="rId2" Type="http://schemas.openxmlformats.org/officeDocument/2006/relationships/image" Target="../media/image16.svg"/><Relationship Id="rId1" Type="http://schemas.openxmlformats.org/officeDocument/2006/relationships/image" Target="../media/image15.svg"/></Relationships>
</file>

<file path=ppt/diagrams/_rels/data2.xml.rels><?xml version="1.0" encoding="UTF-8" standalone="yes"?>
<Relationships xmlns="http://schemas.openxmlformats.org/package/2006/relationships"><Relationship Id="rId2" Type="http://schemas.openxmlformats.org/officeDocument/2006/relationships/image" Target="../media/image19.svg"/><Relationship Id="rId1" Type="http://schemas.openxmlformats.org/officeDocument/2006/relationships/image" Target="../media/image18.svg"/></Relationships>
</file>

<file path=ppt/diagrams/_rels/data5.xml.rels><?xml version="1.0" encoding="UTF-8" standalone="yes"?>
<Relationships xmlns="http://schemas.openxmlformats.org/package/2006/relationships"><Relationship Id="rId2" Type="http://schemas.openxmlformats.org/officeDocument/2006/relationships/image" Target="../media/image21.svg"/><Relationship Id="rId1" Type="http://schemas.openxmlformats.org/officeDocument/2006/relationships/image" Target="../media/image20.svg"/></Relationships>
</file>

<file path=ppt/diagrams/_rels/data6.xml.rels><?xml version="1.0" encoding="UTF-8" standalone="yes"?>
<Relationships xmlns="http://schemas.openxmlformats.org/package/2006/relationships"><Relationship Id="rId2" Type="http://schemas.openxmlformats.org/officeDocument/2006/relationships/image" Target="../media/image23.svg"/><Relationship Id="rId1" Type="http://schemas.openxmlformats.org/officeDocument/2006/relationships/image" Target="../media/image22.svg"/></Relationships>
</file>

<file path=ppt/diagrams/_rels/drawing1.xml.rels><?xml version="1.0" encoding="UTF-8" standalone="yes"?>
<Relationships xmlns="http://schemas.openxmlformats.org/package/2006/relationships"><Relationship Id="rId3" Type="http://schemas.openxmlformats.org/officeDocument/2006/relationships/image" Target="../media/image17.svg"/><Relationship Id="rId2" Type="http://schemas.openxmlformats.org/officeDocument/2006/relationships/image" Target="../media/image16.svg"/><Relationship Id="rId1" Type="http://schemas.openxmlformats.org/officeDocument/2006/relationships/image" Target="../media/image15.svg"/></Relationships>
</file>

<file path=ppt/diagrams/_rels/drawing2.xml.rels><?xml version="1.0" encoding="UTF-8" standalone="yes"?>
<Relationships xmlns="http://schemas.openxmlformats.org/package/2006/relationships"><Relationship Id="rId2" Type="http://schemas.openxmlformats.org/officeDocument/2006/relationships/image" Target="../media/image19.svg"/><Relationship Id="rId1" Type="http://schemas.openxmlformats.org/officeDocument/2006/relationships/image" Target="../media/image18.svg"/></Relationships>
</file>

<file path=ppt/diagrams/_rels/drawing5.xml.rels><?xml version="1.0" encoding="UTF-8" standalone="yes"?>
<Relationships xmlns="http://schemas.openxmlformats.org/package/2006/relationships"><Relationship Id="rId2" Type="http://schemas.openxmlformats.org/officeDocument/2006/relationships/image" Target="../media/image21.svg"/><Relationship Id="rId1" Type="http://schemas.openxmlformats.org/officeDocument/2006/relationships/image" Target="../media/image20.svg"/></Relationships>
</file>

<file path=ppt/diagrams/_rels/drawing6.xml.rels><?xml version="1.0" encoding="UTF-8" standalone="yes"?>
<Relationships xmlns="http://schemas.openxmlformats.org/package/2006/relationships"><Relationship Id="rId2" Type="http://schemas.openxmlformats.org/officeDocument/2006/relationships/image" Target="../media/image23.svg"/><Relationship Id="rId1" Type="http://schemas.openxmlformats.org/officeDocument/2006/relationships/image" Target="../media/image22.svg"/></Relationships>
</file>

<file path=ppt/diagrams/colors1.xml><?xml version="1.0" encoding="utf-8"?>
<dgm:colorsDef xmlns:dgm="http://schemas.openxmlformats.org/drawingml/2006/diagram" xmlns:a="http://schemas.openxmlformats.org/drawingml/2006/main" uniqueId="urn:microsoft.com/office/officeart/2018/5/colors/Iconchunking_neutralbg_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a:alpha val="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a:alpha val="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135E6F3-D1B2-455B-808B-8C7C3793483C}" type="doc">
      <dgm:prSet loTypeId="urn:microsoft.com/office/officeart/2018/2/layout/IconLabelDescriptionList" loCatId="icon" qsTypeId="urn:microsoft.com/office/officeart/2005/8/quickstyle/simple1" qsCatId="simple" csTypeId="urn:microsoft.com/office/officeart/2018/5/colors/Iconchunking_neutralbg_accent1_2" csCatId="accent1" phldr="1"/>
      <dgm:spPr/>
      <dgm:t>
        <a:bodyPr/>
        <a:lstStyle/>
        <a:p>
          <a:endParaRPr lang="en-US"/>
        </a:p>
      </dgm:t>
    </dgm:pt>
    <dgm:pt modelId="{1D33D510-BA7E-4839-B9CF-9B6C3EB2254C}">
      <dgm:prSet/>
      <dgm:spPr/>
      <dgm:t>
        <a:bodyPr/>
        <a:lstStyle/>
        <a:p>
          <a:pPr>
            <a:defRPr b="1"/>
          </a:pPr>
          <a:r>
            <a:rPr lang="en-US"/>
            <a:t>3 FTEs since 2023</a:t>
          </a:r>
        </a:p>
      </dgm:t>
    </dgm:pt>
    <dgm:pt modelId="{ECB98A3E-5300-4598-87A8-D120F1005590}" type="parTrans" cxnId="{BE20E6B2-8C69-4689-82E3-DA02526DC968}">
      <dgm:prSet/>
      <dgm:spPr/>
      <dgm:t>
        <a:bodyPr/>
        <a:lstStyle/>
        <a:p>
          <a:endParaRPr lang="en-US"/>
        </a:p>
      </dgm:t>
    </dgm:pt>
    <dgm:pt modelId="{670D2E68-5DB8-4C66-BCF2-24C3CA1641E7}" type="sibTrans" cxnId="{BE20E6B2-8C69-4689-82E3-DA02526DC968}">
      <dgm:prSet/>
      <dgm:spPr/>
      <dgm:t>
        <a:bodyPr/>
        <a:lstStyle/>
        <a:p>
          <a:endParaRPr lang="en-US"/>
        </a:p>
      </dgm:t>
    </dgm:pt>
    <dgm:pt modelId="{3F7A5376-EE0D-4B26-826F-2B854A158007}">
      <dgm:prSet/>
      <dgm:spPr/>
      <dgm:t>
        <a:bodyPr/>
        <a:lstStyle/>
        <a:p>
          <a:pPr>
            <a:defRPr b="1"/>
          </a:pPr>
          <a:r>
            <a:rPr lang="en-US"/>
            <a:t>Form filings</a:t>
          </a:r>
        </a:p>
      </dgm:t>
    </dgm:pt>
    <dgm:pt modelId="{79CBE2C5-8393-4500-BA3A-F1141B660A91}" type="parTrans" cxnId="{909BF0EE-5A81-4F14-8BE0-72DB8D1414B3}">
      <dgm:prSet/>
      <dgm:spPr/>
      <dgm:t>
        <a:bodyPr/>
        <a:lstStyle/>
        <a:p>
          <a:endParaRPr lang="en-US"/>
        </a:p>
      </dgm:t>
    </dgm:pt>
    <dgm:pt modelId="{E30E1479-33A1-4FD7-B1BE-37CCB4B3B96B}" type="sibTrans" cxnId="{909BF0EE-5A81-4F14-8BE0-72DB8D1414B3}">
      <dgm:prSet/>
      <dgm:spPr/>
      <dgm:t>
        <a:bodyPr/>
        <a:lstStyle/>
        <a:p>
          <a:endParaRPr lang="en-US"/>
        </a:p>
      </dgm:t>
    </dgm:pt>
    <dgm:pt modelId="{B4A87DFF-8DA1-44D4-A0F7-1C3F68DDAA00}">
      <dgm:prSet/>
      <dgm:spPr/>
      <dgm:t>
        <a:bodyPr/>
        <a:lstStyle/>
        <a:p>
          <a:r>
            <a:rPr lang="en-US"/>
            <a:t>2023-2025 form filings ranged 2500-2800</a:t>
          </a:r>
        </a:p>
      </dgm:t>
    </dgm:pt>
    <dgm:pt modelId="{852899D3-DB31-4F22-8A72-DC50074A5A26}" type="parTrans" cxnId="{93DCB470-7C60-4BA7-8DBB-5812ECB2ED82}">
      <dgm:prSet/>
      <dgm:spPr/>
      <dgm:t>
        <a:bodyPr/>
        <a:lstStyle/>
        <a:p>
          <a:endParaRPr lang="en-US"/>
        </a:p>
      </dgm:t>
    </dgm:pt>
    <dgm:pt modelId="{63475E71-A40D-45EF-8888-2C5B3811A82C}" type="sibTrans" cxnId="{93DCB470-7C60-4BA7-8DBB-5812ECB2ED82}">
      <dgm:prSet/>
      <dgm:spPr/>
      <dgm:t>
        <a:bodyPr/>
        <a:lstStyle/>
        <a:p>
          <a:endParaRPr lang="en-US"/>
        </a:p>
      </dgm:t>
    </dgm:pt>
    <dgm:pt modelId="{5A9DDA8E-2FC8-4EAF-A0C9-B3E8AF33E567}">
      <dgm:prSet/>
      <dgm:spPr/>
      <dgm:t>
        <a:bodyPr/>
        <a:lstStyle/>
        <a:p>
          <a:r>
            <a:rPr lang="en-US"/>
            <a:t>First Quarter 2026: 2,563</a:t>
          </a:r>
        </a:p>
      </dgm:t>
    </dgm:pt>
    <dgm:pt modelId="{01EFDCED-3FAB-463B-8D4A-2F4E20CA2952}" type="parTrans" cxnId="{4D97BD1A-7457-4FA6-82F6-C2D57884322A}">
      <dgm:prSet/>
      <dgm:spPr/>
      <dgm:t>
        <a:bodyPr/>
        <a:lstStyle/>
        <a:p>
          <a:endParaRPr lang="en-US"/>
        </a:p>
      </dgm:t>
    </dgm:pt>
    <dgm:pt modelId="{71808372-625A-4F2D-855E-0D71492ACFAE}" type="sibTrans" cxnId="{4D97BD1A-7457-4FA6-82F6-C2D57884322A}">
      <dgm:prSet/>
      <dgm:spPr/>
      <dgm:t>
        <a:bodyPr/>
        <a:lstStyle/>
        <a:p>
          <a:endParaRPr lang="en-US"/>
        </a:p>
      </dgm:t>
    </dgm:pt>
    <dgm:pt modelId="{4D95F833-1A94-4CA8-81E6-C3E7D64FCB77}">
      <dgm:prSet/>
      <dgm:spPr/>
      <dgm:t>
        <a:bodyPr/>
        <a:lstStyle/>
        <a:p>
          <a:pPr>
            <a:defRPr b="1"/>
          </a:pPr>
          <a:r>
            <a:rPr lang="en-US"/>
            <a:t>Rate filings</a:t>
          </a:r>
        </a:p>
      </dgm:t>
    </dgm:pt>
    <dgm:pt modelId="{5F0D144D-4E1F-4800-BBF4-87C44907E5D6}" type="parTrans" cxnId="{ED7D7859-7C7A-4804-8DF4-8AED7EEA9C21}">
      <dgm:prSet/>
      <dgm:spPr/>
      <dgm:t>
        <a:bodyPr/>
        <a:lstStyle/>
        <a:p>
          <a:endParaRPr lang="en-US"/>
        </a:p>
      </dgm:t>
    </dgm:pt>
    <dgm:pt modelId="{B68506B3-96D3-488E-A20D-0763211954B5}" type="sibTrans" cxnId="{ED7D7859-7C7A-4804-8DF4-8AED7EEA9C21}">
      <dgm:prSet/>
      <dgm:spPr/>
      <dgm:t>
        <a:bodyPr/>
        <a:lstStyle/>
        <a:p>
          <a:endParaRPr lang="en-US"/>
        </a:p>
      </dgm:t>
    </dgm:pt>
    <dgm:pt modelId="{9469581B-FC3E-4B57-AF23-F1DBCE70F949}">
      <dgm:prSet/>
      <dgm:spPr/>
      <dgm:t>
        <a:bodyPr/>
        <a:lstStyle/>
        <a:p>
          <a:r>
            <a:rPr lang="en-US"/>
            <a:t>Chief Actuary review and approval</a:t>
          </a:r>
        </a:p>
      </dgm:t>
    </dgm:pt>
    <dgm:pt modelId="{078D872B-295D-4B4B-A4D9-8038BB8F2E1B}" type="parTrans" cxnId="{88D511D8-4B58-4277-96CA-A63B7F43EE2C}">
      <dgm:prSet/>
      <dgm:spPr/>
      <dgm:t>
        <a:bodyPr/>
        <a:lstStyle/>
        <a:p>
          <a:endParaRPr lang="en-US"/>
        </a:p>
      </dgm:t>
    </dgm:pt>
    <dgm:pt modelId="{F697A173-DEC0-4073-BB13-F3FE26473784}" type="sibTrans" cxnId="{88D511D8-4B58-4277-96CA-A63B7F43EE2C}">
      <dgm:prSet/>
      <dgm:spPr/>
      <dgm:t>
        <a:bodyPr/>
        <a:lstStyle/>
        <a:p>
          <a:endParaRPr lang="en-US"/>
        </a:p>
      </dgm:t>
    </dgm:pt>
    <dgm:pt modelId="{E5E3D9E3-8945-41AB-B3AD-C924833FF272}" type="pres">
      <dgm:prSet presAssocID="{8135E6F3-D1B2-455B-808B-8C7C3793483C}" presName="root" presStyleCnt="0">
        <dgm:presLayoutVars>
          <dgm:dir/>
          <dgm:resizeHandles val="exact"/>
        </dgm:presLayoutVars>
      </dgm:prSet>
      <dgm:spPr/>
    </dgm:pt>
    <dgm:pt modelId="{960BA63C-1281-463D-ACD2-06FEE76480B4}" type="pres">
      <dgm:prSet presAssocID="{1D33D510-BA7E-4839-B9CF-9B6C3EB2254C}" presName="compNode" presStyleCnt="0"/>
      <dgm:spPr/>
    </dgm:pt>
    <dgm:pt modelId="{4881283E-15DA-473D-842E-A98239DD4862}" type="pres">
      <dgm:prSet presAssocID="{1D33D510-BA7E-4839-B9CF-9B6C3EB2254C}" presName="iconRect" presStyleLbl="node1" presStyleIdx="0"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Users"/>
        </a:ext>
      </dgm:extLst>
    </dgm:pt>
    <dgm:pt modelId="{72F67D6A-5CF8-443E-A3BC-2E0025C2D4CD}" type="pres">
      <dgm:prSet presAssocID="{1D33D510-BA7E-4839-B9CF-9B6C3EB2254C}" presName="iconSpace" presStyleCnt="0"/>
      <dgm:spPr/>
    </dgm:pt>
    <dgm:pt modelId="{67FB09FF-1CD7-43D8-A0FA-7E9610B8AABC}" type="pres">
      <dgm:prSet presAssocID="{1D33D510-BA7E-4839-B9CF-9B6C3EB2254C}" presName="parTx" presStyleLbl="revTx" presStyleIdx="0" presStyleCnt="6">
        <dgm:presLayoutVars>
          <dgm:chMax val="0"/>
          <dgm:chPref val="0"/>
        </dgm:presLayoutVars>
      </dgm:prSet>
      <dgm:spPr/>
    </dgm:pt>
    <dgm:pt modelId="{03A5651A-8B52-4109-AB75-AF6A0D267074}" type="pres">
      <dgm:prSet presAssocID="{1D33D510-BA7E-4839-B9CF-9B6C3EB2254C}" presName="txSpace" presStyleCnt="0"/>
      <dgm:spPr/>
    </dgm:pt>
    <dgm:pt modelId="{491CD946-D552-43E5-BD74-FB047DA28B0D}" type="pres">
      <dgm:prSet presAssocID="{1D33D510-BA7E-4839-B9CF-9B6C3EB2254C}" presName="desTx" presStyleLbl="revTx" presStyleIdx="1" presStyleCnt="6">
        <dgm:presLayoutVars/>
      </dgm:prSet>
      <dgm:spPr/>
    </dgm:pt>
    <dgm:pt modelId="{63F7CB1D-33C3-4704-BD62-635E6D1906D8}" type="pres">
      <dgm:prSet presAssocID="{670D2E68-5DB8-4C66-BCF2-24C3CA1641E7}" presName="sibTrans" presStyleCnt="0"/>
      <dgm:spPr/>
    </dgm:pt>
    <dgm:pt modelId="{0AD410D5-A7E0-4A2D-B366-0654DD011FF7}" type="pres">
      <dgm:prSet presAssocID="{3F7A5376-EE0D-4B26-826F-2B854A158007}" presName="compNode" presStyleCnt="0"/>
      <dgm:spPr/>
    </dgm:pt>
    <dgm:pt modelId="{3852B62A-24FB-404C-9D67-9BF256EC2871}" type="pres">
      <dgm:prSet presAssocID="{3F7A5376-EE0D-4B26-826F-2B854A158007}" presName="iconRect" presStyleLbl="node1" presStyleIdx="1"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Yuan"/>
        </a:ext>
      </dgm:extLst>
    </dgm:pt>
    <dgm:pt modelId="{09B37359-6E74-4BF0-91F1-F1924918DA48}" type="pres">
      <dgm:prSet presAssocID="{3F7A5376-EE0D-4B26-826F-2B854A158007}" presName="iconSpace" presStyleCnt="0"/>
      <dgm:spPr/>
    </dgm:pt>
    <dgm:pt modelId="{0608F5A6-EBFA-4A19-AF0E-584BBBB769A8}" type="pres">
      <dgm:prSet presAssocID="{3F7A5376-EE0D-4B26-826F-2B854A158007}" presName="parTx" presStyleLbl="revTx" presStyleIdx="2" presStyleCnt="6">
        <dgm:presLayoutVars>
          <dgm:chMax val="0"/>
          <dgm:chPref val="0"/>
        </dgm:presLayoutVars>
      </dgm:prSet>
      <dgm:spPr/>
    </dgm:pt>
    <dgm:pt modelId="{AE5D4BCE-CEE7-4FF2-8214-64744CF0CDBC}" type="pres">
      <dgm:prSet presAssocID="{3F7A5376-EE0D-4B26-826F-2B854A158007}" presName="txSpace" presStyleCnt="0"/>
      <dgm:spPr/>
    </dgm:pt>
    <dgm:pt modelId="{1CF55553-D69B-4E80-8E8E-AEAE6CD6CD1F}" type="pres">
      <dgm:prSet presAssocID="{3F7A5376-EE0D-4B26-826F-2B854A158007}" presName="desTx" presStyleLbl="revTx" presStyleIdx="3" presStyleCnt="6">
        <dgm:presLayoutVars/>
      </dgm:prSet>
      <dgm:spPr/>
    </dgm:pt>
    <dgm:pt modelId="{9EF153A6-8C3A-43C7-99CA-760AAF65899E}" type="pres">
      <dgm:prSet presAssocID="{E30E1479-33A1-4FD7-B1BE-37CCB4B3B96B}" presName="sibTrans" presStyleCnt="0"/>
      <dgm:spPr/>
    </dgm:pt>
    <dgm:pt modelId="{CA11A43E-D76C-4CC1-96EB-F8976E0315C4}" type="pres">
      <dgm:prSet presAssocID="{4D95F833-1A94-4CA8-81E6-C3E7D64FCB77}" presName="compNode" presStyleCnt="0"/>
      <dgm:spPr/>
    </dgm:pt>
    <dgm:pt modelId="{398B2919-9182-4156-8085-F3077AF07FD5}" type="pres">
      <dgm:prSet presAssocID="{4D95F833-1A94-4CA8-81E6-C3E7D64FCB77}" presName="iconRect" presStyleLbl="node1" presStyleIdx="2"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Checkmark"/>
        </a:ext>
      </dgm:extLst>
    </dgm:pt>
    <dgm:pt modelId="{B8B933D1-FCAF-40BD-92D3-064152476A7A}" type="pres">
      <dgm:prSet presAssocID="{4D95F833-1A94-4CA8-81E6-C3E7D64FCB77}" presName="iconSpace" presStyleCnt="0"/>
      <dgm:spPr/>
    </dgm:pt>
    <dgm:pt modelId="{6F0C57B6-1A66-4255-A317-8537FDDA744A}" type="pres">
      <dgm:prSet presAssocID="{4D95F833-1A94-4CA8-81E6-C3E7D64FCB77}" presName="parTx" presStyleLbl="revTx" presStyleIdx="4" presStyleCnt="6">
        <dgm:presLayoutVars>
          <dgm:chMax val="0"/>
          <dgm:chPref val="0"/>
        </dgm:presLayoutVars>
      </dgm:prSet>
      <dgm:spPr/>
    </dgm:pt>
    <dgm:pt modelId="{4B3D10BD-D3EB-4735-9E67-39F671196F95}" type="pres">
      <dgm:prSet presAssocID="{4D95F833-1A94-4CA8-81E6-C3E7D64FCB77}" presName="txSpace" presStyleCnt="0"/>
      <dgm:spPr/>
    </dgm:pt>
    <dgm:pt modelId="{97A05208-F3EF-47D1-AFEE-4786907F3DBE}" type="pres">
      <dgm:prSet presAssocID="{4D95F833-1A94-4CA8-81E6-C3E7D64FCB77}" presName="desTx" presStyleLbl="revTx" presStyleIdx="5" presStyleCnt="6">
        <dgm:presLayoutVars/>
      </dgm:prSet>
      <dgm:spPr/>
    </dgm:pt>
  </dgm:ptLst>
  <dgm:cxnLst>
    <dgm:cxn modelId="{AAB64D07-1990-471B-9FEA-ECFAAA8E196E}" type="presOf" srcId="{4D95F833-1A94-4CA8-81E6-C3E7D64FCB77}" destId="{6F0C57B6-1A66-4255-A317-8537FDDA744A}" srcOrd="0" destOrd="0" presId="urn:microsoft.com/office/officeart/2018/2/layout/IconLabelDescriptionList"/>
    <dgm:cxn modelId="{4D97BD1A-7457-4FA6-82F6-C2D57884322A}" srcId="{3F7A5376-EE0D-4B26-826F-2B854A158007}" destId="{5A9DDA8E-2FC8-4EAF-A0C9-B3E8AF33E567}" srcOrd="1" destOrd="0" parTransId="{01EFDCED-3FAB-463B-8D4A-2F4E20CA2952}" sibTransId="{71808372-625A-4F2D-855E-0D71492ACFAE}"/>
    <dgm:cxn modelId="{6FFDFF1C-99D9-44E0-AC55-3693F6C5F1AE}" type="presOf" srcId="{8135E6F3-D1B2-455B-808B-8C7C3793483C}" destId="{E5E3D9E3-8945-41AB-B3AD-C924833FF272}" srcOrd="0" destOrd="0" presId="urn:microsoft.com/office/officeart/2018/2/layout/IconLabelDescriptionList"/>
    <dgm:cxn modelId="{AFF2362D-5894-43CD-B90D-828CEBD66B4A}" type="presOf" srcId="{9469581B-FC3E-4B57-AF23-F1DBCE70F949}" destId="{97A05208-F3EF-47D1-AFEE-4786907F3DBE}" srcOrd="0" destOrd="0" presId="urn:microsoft.com/office/officeart/2018/2/layout/IconLabelDescriptionList"/>
    <dgm:cxn modelId="{E9985D5C-ADC0-48D2-802D-20A210B435E8}" type="presOf" srcId="{B4A87DFF-8DA1-44D4-A0F7-1C3F68DDAA00}" destId="{1CF55553-D69B-4E80-8E8E-AEAE6CD6CD1F}" srcOrd="0" destOrd="0" presId="urn:microsoft.com/office/officeart/2018/2/layout/IconLabelDescriptionList"/>
    <dgm:cxn modelId="{341A165F-9EBC-4D1A-892C-59C1FEE4CEEA}" type="presOf" srcId="{3F7A5376-EE0D-4B26-826F-2B854A158007}" destId="{0608F5A6-EBFA-4A19-AF0E-584BBBB769A8}" srcOrd="0" destOrd="0" presId="urn:microsoft.com/office/officeart/2018/2/layout/IconLabelDescriptionList"/>
    <dgm:cxn modelId="{93DCB470-7C60-4BA7-8DBB-5812ECB2ED82}" srcId="{3F7A5376-EE0D-4B26-826F-2B854A158007}" destId="{B4A87DFF-8DA1-44D4-A0F7-1C3F68DDAA00}" srcOrd="0" destOrd="0" parTransId="{852899D3-DB31-4F22-8A72-DC50074A5A26}" sibTransId="{63475E71-A40D-45EF-8888-2C5B3811A82C}"/>
    <dgm:cxn modelId="{ED7D7859-7C7A-4804-8DF4-8AED7EEA9C21}" srcId="{8135E6F3-D1B2-455B-808B-8C7C3793483C}" destId="{4D95F833-1A94-4CA8-81E6-C3E7D64FCB77}" srcOrd="2" destOrd="0" parTransId="{5F0D144D-4E1F-4800-BBF4-87C44907E5D6}" sibTransId="{B68506B3-96D3-488E-A20D-0763211954B5}"/>
    <dgm:cxn modelId="{BE20E6B2-8C69-4689-82E3-DA02526DC968}" srcId="{8135E6F3-D1B2-455B-808B-8C7C3793483C}" destId="{1D33D510-BA7E-4839-B9CF-9B6C3EB2254C}" srcOrd="0" destOrd="0" parTransId="{ECB98A3E-5300-4598-87A8-D120F1005590}" sibTransId="{670D2E68-5DB8-4C66-BCF2-24C3CA1641E7}"/>
    <dgm:cxn modelId="{AD075CC8-C6B9-4FA7-89FA-708F7B8A0E01}" type="presOf" srcId="{5A9DDA8E-2FC8-4EAF-A0C9-B3E8AF33E567}" destId="{1CF55553-D69B-4E80-8E8E-AEAE6CD6CD1F}" srcOrd="0" destOrd="1" presId="urn:microsoft.com/office/officeart/2018/2/layout/IconLabelDescriptionList"/>
    <dgm:cxn modelId="{88D511D8-4B58-4277-96CA-A63B7F43EE2C}" srcId="{4D95F833-1A94-4CA8-81E6-C3E7D64FCB77}" destId="{9469581B-FC3E-4B57-AF23-F1DBCE70F949}" srcOrd="0" destOrd="0" parTransId="{078D872B-295D-4B4B-A4D9-8038BB8F2E1B}" sibTransId="{F697A173-DEC0-4073-BB13-F3FE26473784}"/>
    <dgm:cxn modelId="{217D35DC-53E2-4530-AFC4-5DD715E81A3C}" type="presOf" srcId="{1D33D510-BA7E-4839-B9CF-9B6C3EB2254C}" destId="{67FB09FF-1CD7-43D8-A0FA-7E9610B8AABC}" srcOrd="0" destOrd="0" presId="urn:microsoft.com/office/officeart/2018/2/layout/IconLabelDescriptionList"/>
    <dgm:cxn modelId="{909BF0EE-5A81-4F14-8BE0-72DB8D1414B3}" srcId="{8135E6F3-D1B2-455B-808B-8C7C3793483C}" destId="{3F7A5376-EE0D-4B26-826F-2B854A158007}" srcOrd="1" destOrd="0" parTransId="{79CBE2C5-8393-4500-BA3A-F1141B660A91}" sibTransId="{E30E1479-33A1-4FD7-B1BE-37CCB4B3B96B}"/>
    <dgm:cxn modelId="{E73475C0-FC59-46C7-BAF8-5AF670F1D6A1}" type="presParOf" srcId="{E5E3D9E3-8945-41AB-B3AD-C924833FF272}" destId="{960BA63C-1281-463D-ACD2-06FEE76480B4}" srcOrd="0" destOrd="0" presId="urn:microsoft.com/office/officeart/2018/2/layout/IconLabelDescriptionList"/>
    <dgm:cxn modelId="{3D3F8B8E-36CA-43A1-A7DC-C7597BEEC891}" type="presParOf" srcId="{960BA63C-1281-463D-ACD2-06FEE76480B4}" destId="{4881283E-15DA-473D-842E-A98239DD4862}" srcOrd="0" destOrd="0" presId="urn:microsoft.com/office/officeart/2018/2/layout/IconLabelDescriptionList"/>
    <dgm:cxn modelId="{77F07E92-4CB0-427B-A4E3-5C576502DE43}" type="presParOf" srcId="{960BA63C-1281-463D-ACD2-06FEE76480B4}" destId="{72F67D6A-5CF8-443E-A3BC-2E0025C2D4CD}" srcOrd="1" destOrd="0" presId="urn:microsoft.com/office/officeart/2018/2/layout/IconLabelDescriptionList"/>
    <dgm:cxn modelId="{6702A1F0-63B8-4CF1-8CFD-90C612731D08}" type="presParOf" srcId="{960BA63C-1281-463D-ACD2-06FEE76480B4}" destId="{67FB09FF-1CD7-43D8-A0FA-7E9610B8AABC}" srcOrd="2" destOrd="0" presId="urn:microsoft.com/office/officeart/2018/2/layout/IconLabelDescriptionList"/>
    <dgm:cxn modelId="{8504DCE6-D97E-4E2A-A20C-CA74D8D515E9}" type="presParOf" srcId="{960BA63C-1281-463D-ACD2-06FEE76480B4}" destId="{03A5651A-8B52-4109-AB75-AF6A0D267074}" srcOrd="3" destOrd="0" presId="urn:microsoft.com/office/officeart/2018/2/layout/IconLabelDescriptionList"/>
    <dgm:cxn modelId="{F3E86AF6-E14E-456A-BBEA-B50098530B62}" type="presParOf" srcId="{960BA63C-1281-463D-ACD2-06FEE76480B4}" destId="{491CD946-D552-43E5-BD74-FB047DA28B0D}" srcOrd="4" destOrd="0" presId="urn:microsoft.com/office/officeart/2018/2/layout/IconLabelDescriptionList"/>
    <dgm:cxn modelId="{186EC0C6-97EE-4989-81D4-149B0BF6EB23}" type="presParOf" srcId="{E5E3D9E3-8945-41AB-B3AD-C924833FF272}" destId="{63F7CB1D-33C3-4704-BD62-635E6D1906D8}" srcOrd="1" destOrd="0" presId="urn:microsoft.com/office/officeart/2018/2/layout/IconLabelDescriptionList"/>
    <dgm:cxn modelId="{A773DD4A-1239-4143-BD7C-A434C9E6C859}" type="presParOf" srcId="{E5E3D9E3-8945-41AB-B3AD-C924833FF272}" destId="{0AD410D5-A7E0-4A2D-B366-0654DD011FF7}" srcOrd="2" destOrd="0" presId="urn:microsoft.com/office/officeart/2018/2/layout/IconLabelDescriptionList"/>
    <dgm:cxn modelId="{3F79A7B5-A95A-48A5-8951-54876D1F27AE}" type="presParOf" srcId="{0AD410D5-A7E0-4A2D-B366-0654DD011FF7}" destId="{3852B62A-24FB-404C-9D67-9BF256EC2871}" srcOrd="0" destOrd="0" presId="urn:microsoft.com/office/officeart/2018/2/layout/IconLabelDescriptionList"/>
    <dgm:cxn modelId="{31DEB79F-189F-46B1-AA52-17108C5A1B90}" type="presParOf" srcId="{0AD410D5-A7E0-4A2D-B366-0654DD011FF7}" destId="{09B37359-6E74-4BF0-91F1-F1924918DA48}" srcOrd="1" destOrd="0" presId="urn:microsoft.com/office/officeart/2018/2/layout/IconLabelDescriptionList"/>
    <dgm:cxn modelId="{D0E0199C-44B9-48F4-B5CF-42462E981D38}" type="presParOf" srcId="{0AD410D5-A7E0-4A2D-B366-0654DD011FF7}" destId="{0608F5A6-EBFA-4A19-AF0E-584BBBB769A8}" srcOrd="2" destOrd="0" presId="urn:microsoft.com/office/officeart/2018/2/layout/IconLabelDescriptionList"/>
    <dgm:cxn modelId="{701C4C9E-DF56-43A8-BB33-CB6742FE548F}" type="presParOf" srcId="{0AD410D5-A7E0-4A2D-B366-0654DD011FF7}" destId="{AE5D4BCE-CEE7-4FF2-8214-64744CF0CDBC}" srcOrd="3" destOrd="0" presId="urn:microsoft.com/office/officeart/2018/2/layout/IconLabelDescriptionList"/>
    <dgm:cxn modelId="{1BCED012-EA3B-48C7-94E6-B144A439AAE7}" type="presParOf" srcId="{0AD410D5-A7E0-4A2D-B366-0654DD011FF7}" destId="{1CF55553-D69B-4E80-8E8E-AEAE6CD6CD1F}" srcOrd="4" destOrd="0" presId="urn:microsoft.com/office/officeart/2018/2/layout/IconLabelDescriptionList"/>
    <dgm:cxn modelId="{611E32FC-2FAA-4730-830D-CB3184DEE872}" type="presParOf" srcId="{E5E3D9E3-8945-41AB-B3AD-C924833FF272}" destId="{9EF153A6-8C3A-43C7-99CA-760AAF65899E}" srcOrd="3" destOrd="0" presId="urn:microsoft.com/office/officeart/2018/2/layout/IconLabelDescriptionList"/>
    <dgm:cxn modelId="{2A8EFF82-6278-4349-9F89-5C6B9B284E71}" type="presParOf" srcId="{E5E3D9E3-8945-41AB-B3AD-C924833FF272}" destId="{CA11A43E-D76C-4CC1-96EB-F8976E0315C4}" srcOrd="4" destOrd="0" presId="urn:microsoft.com/office/officeart/2018/2/layout/IconLabelDescriptionList"/>
    <dgm:cxn modelId="{92518C7F-3EAD-406D-A5AF-DE116F31BA66}" type="presParOf" srcId="{CA11A43E-D76C-4CC1-96EB-F8976E0315C4}" destId="{398B2919-9182-4156-8085-F3077AF07FD5}" srcOrd="0" destOrd="0" presId="urn:microsoft.com/office/officeart/2018/2/layout/IconLabelDescriptionList"/>
    <dgm:cxn modelId="{0BD1CFFC-865A-4723-B909-B7F5C9EA4E38}" type="presParOf" srcId="{CA11A43E-D76C-4CC1-96EB-F8976E0315C4}" destId="{B8B933D1-FCAF-40BD-92D3-064152476A7A}" srcOrd="1" destOrd="0" presId="urn:microsoft.com/office/officeart/2018/2/layout/IconLabelDescriptionList"/>
    <dgm:cxn modelId="{975360A1-8833-4984-AE67-34FE513164B2}" type="presParOf" srcId="{CA11A43E-D76C-4CC1-96EB-F8976E0315C4}" destId="{6F0C57B6-1A66-4255-A317-8537FDDA744A}" srcOrd="2" destOrd="0" presId="urn:microsoft.com/office/officeart/2018/2/layout/IconLabelDescriptionList"/>
    <dgm:cxn modelId="{D9A848F0-2AE7-4F74-886A-713A3AD46970}" type="presParOf" srcId="{CA11A43E-D76C-4CC1-96EB-F8976E0315C4}" destId="{4B3D10BD-D3EB-4735-9E67-39F671196F95}" srcOrd="3" destOrd="0" presId="urn:microsoft.com/office/officeart/2018/2/layout/IconLabelDescriptionList"/>
    <dgm:cxn modelId="{460B41FE-E5F4-4FC1-A48B-5C8C86223B51}" type="presParOf" srcId="{CA11A43E-D76C-4CC1-96EB-F8976E0315C4}" destId="{97A05208-F3EF-47D1-AFEE-4786907F3DBE}" srcOrd="4" destOrd="0" presId="urn:microsoft.com/office/officeart/2018/2/layout/IconLabelDescrip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A1B6B5C-9599-4447-971D-F1D689779D3A}" type="doc">
      <dgm:prSet loTypeId="urn:microsoft.com/office/officeart/2018/2/layout/IconLabelDescriptionList" loCatId="icon" qsTypeId="urn:microsoft.com/office/officeart/2005/8/quickstyle/simple1" qsCatId="simple" csTypeId="urn:microsoft.com/office/officeart/2018/5/colors/Iconchunking_neutralbg_accent1_2" csCatId="accent1" phldr="1"/>
      <dgm:spPr/>
      <dgm:t>
        <a:bodyPr/>
        <a:lstStyle/>
        <a:p>
          <a:endParaRPr lang="en-US"/>
        </a:p>
      </dgm:t>
    </dgm:pt>
    <dgm:pt modelId="{DBD8AF03-4085-4404-9D77-53FFE8EE0032}">
      <dgm:prSet/>
      <dgm:spPr/>
      <dgm:t>
        <a:bodyPr/>
        <a:lstStyle/>
        <a:p>
          <a:pPr>
            <a:lnSpc>
              <a:spcPct val="100000"/>
            </a:lnSpc>
            <a:defRPr b="1"/>
          </a:pPr>
          <a:r>
            <a:rPr lang="en-US"/>
            <a:t>Board membership</a:t>
          </a:r>
        </a:p>
      </dgm:t>
    </dgm:pt>
    <dgm:pt modelId="{0EEDFB82-A6F6-4379-9920-C28DDE3EF368}" type="parTrans" cxnId="{73F1C802-0070-43A9-A6DA-FAC0AA577C0A}">
      <dgm:prSet/>
      <dgm:spPr/>
      <dgm:t>
        <a:bodyPr/>
        <a:lstStyle/>
        <a:p>
          <a:endParaRPr lang="en-US"/>
        </a:p>
      </dgm:t>
    </dgm:pt>
    <dgm:pt modelId="{3AA2E99B-C811-44D3-8B29-8A8E97B6F6E3}" type="sibTrans" cxnId="{73F1C802-0070-43A9-A6DA-FAC0AA577C0A}">
      <dgm:prSet/>
      <dgm:spPr/>
      <dgm:t>
        <a:bodyPr/>
        <a:lstStyle/>
        <a:p>
          <a:endParaRPr lang="en-US"/>
        </a:p>
      </dgm:t>
    </dgm:pt>
    <dgm:pt modelId="{24F0688E-7B14-47F3-96CB-9433724F7AC5}">
      <dgm:prSet/>
      <dgm:spPr/>
      <dgm:t>
        <a:bodyPr/>
        <a:lstStyle/>
        <a:p>
          <a:pPr>
            <a:lnSpc>
              <a:spcPct val="100000"/>
            </a:lnSpc>
          </a:pPr>
          <a:r>
            <a:rPr lang="en-US"/>
            <a:t>2022: P&amp;C Bureau Chief attends NM FAIR Plan board meetings</a:t>
          </a:r>
        </a:p>
      </dgm:t>
    </dgm:pt>
    <dgm:pt modelId="{D00B18EB-5B0F-4ABF-BE15-DA5EBA7B33DB}" type="parTrans" cxnId="{674FF609-9979-4E87-8A13-7E62EFAA32B1}">
      <dgm:prSet/>
      <dgm:spPr/>
      <dgm:t>
        <a:bodyPr/>
        <a:lstStyle/>
        <a:p>
          <a:endParaRPr lang="en-US"/>
        </a:p>
      </dgm:t>
    </dgm:pt>
    <dgm:pt modelId="{ED7D1E6C-9978-4D33-87F0-AB796A431EAB}" type="sibTrans" cxnId="{674FF609-9979-4E87-8A13-7E62EFAA32B1}">
      <dgm:prSet/>
      <dgm:spPr/>
      <dgm:t>
        <a:bodyPr/>
        <a:lstStyle/>
        <a:p>
          <a:endParaRPr lang="en-US"/>
        </a:p>
      </dgm:t>
    </dgm:pt>
    <dgm:pt modelId="{AB75349A-25CD-4717-BBF5-FCED3A7C13E3}">
      <dgm:prSet/>
      <dgm:spPr/>
      <dgm:t>
        <a:bodyPr/>
        <a:lstStyle/>
        <a:p>
          <a:pPr>
            <a:lnSpc>
              <a:spcPct val="100000"/>
            </a:lnSpc>
          </a:pPr>
          <a:r>
            <a:rPr lang="en-US"/>
            <a:t>2024: OSI representative added to board</a:t>
          </a:r>
        </a:p>
      </dgm:t>
    </dgm:pt>
    <dgm:pt modelId="{5347F86A-D6A7-4645-A883-74787D1B9FB9}" type="parTrans" cxnId="{ECEDEA46-A5CF-4708-BE8C-780EFCD90242}">
      <dgm:prSet/>
      <dgm:spPr/>
      <dgm:t>
        <a:bodyPr/>
        <a:lstStyle/>
        <a:p>
          <a:endParaRPr lang="en-US"/>
        </a:p>
      </dgm:t>
    </dgm:pt>
    <dgm:pt modelId="{F6029005-1632-475B-B2EF-563004449D6B}" type="sibTrans" cxnId="{ECEDEA46-A5CF-4708-BE8C-780EFCD90242}">
      <dgm:prSet/>
      <dgm:spPr/>
      <dgm:t>
        <a:bodyPr/>
        <a:lstStyle/>
        <a:p>
          <a:endParaRPr lang="en-US"/>
        </a:p>
      </dgm:t>
    </dgm:pt>
    <dgm:pt modelId="{1AE1D8B3-1D56-4105-9469-CC85C1DA3AF5}">
      <dgm:prSet/>
      <dgm:spPr/>
      <dgm:t>
        <a:bodyPr/>
        <a:lstStyle/>
        <a:p>
          <a:pPr>
            <a:lnSpc>
              <a:spcPct val="100000"/>
            </a:lnSpc>
          </a:pPr>
          <a:r>
            <a:rPr lang="en-US"/>
            <a:t>2025: OSI appoints second board member</a:t>
          </a:r>
        </a:p>
      </dgm:t>
    </dgm:pt>
    <dgm:pt modelId="{C7EA01FD-AD6B-4C1A-9D40-46FA9749AB05}" type="parTrans" cxnId="{F2834A7C-B9E2-4A81-90FD-953A96E3CDA0}">
      <dgm:prSet/>
      <dgm:spPr/>
      <dgm:t>
        <a:bodyPr/>
        <a:lstStyle/>
        <a:p>
          <a:endParaRPr lang="en-US"/>
        </a:p>
      </dgm:t>
    </dgm:pt>
    <dgm:pt modelId="{41E9797A-4A8F-4CFB-BD76-D19B6AA44D5E}" type="sibTrans" cxnId="{F2834A7C-B9E2-4A81-90FD-953A96E3CDA0}">
      <dgm:prSet/>
      <dgm:spPr/>
      <dgm:t>
        <a:bodyPr/>
        <a:lstStyle/>
        <a:p>
          <a:endParaRPr lang="en-US"/>
        </a:p>
      </dgm:t>
    </dgm:pt>
    <dgm:pt modelId="{F5A94D21-754B-448F-9BB4-E060EEF7B035}">
      <dgm:prSet/>
      <dgm:spPr/>
      <dgm:t>
        <a:bodyPr/>
        <a:lstStyle/>
        <a:p>
          <a:pPr>
            <a:lnSpc>
              <a:spcPct val="100000"/>
            </a:lnSpc>
            <a:defRPr b="1"/>
          </a:pPr>
          <a:r>
            <a:rPr lang="en-US"/>
            <a:t>Coverage Limits</a:t>
          </a:r>
        </a:p>
      </dgm:t>
    </dgm:pt>
    <dgm:pt modelId="{08D2938C-6BB3-4E39-87E2-40139AAD2FCC}" type="parTrans" cxnId="{5FC8EAA9-C4DF-4A3F-8B7F-1708BE0AFE22}">
      <dgm:prSet/>
      <dgm:spPr/>
      <dgm:t>
        <a:bodyPr/>
        <a:lstStyle/>
        <a:p>
          <a:endParaRPr lang="en-US"/>
        </a:p>
      </dgm:t>
    </dgm:pt>
    <dgm:pt modelId="{737FDC75-EC81-4EC9-A91A-0C9A5F94128B}" type="sibTrans" cxnId="{5FC8EAA9-C4DF-4A3F-8B7F-1708BE0AFE22}">
      <dgm:prSet/>
      <dgm:spPr/>
      <dgm:t>
        <a:bodyPr/>
        <a:lstStyle/>
        <a:p>
          <a:endParaRPr lang="en-US"/>
        </a:p>
      </dgm:t>
    </dgm:pt>
    <dgm:pt modelId="{D97E0AC1-DA2A-4C61-8811-8C4FD7D95E22}">
      <dgm:prSet/>
      <dgm:spPr/>
      <dgm:t>
        <a:bodyPr/>
        <a:lstStyle/>
        <a:p>
          <a:pPr>
            <a:lnSpc>
              <a:spcPct val="100000"/>
            </a:lnSpc>
          </a:pPr>
          <a:r>
            <a:rPr lang="en-US"/>
            <a:t>2023: $350,000 Residential, $1 million Commercial</a:t>
          </a:r>
        </a:p>
      </dgm:t>
    </dgm:pt>
    <dgm:pt modelId="{EC790494-078F-46F8-BD42-68B2D4CD3969}" type="parTrans" cxnId="{B2560673-674F-4834-8614-AB35DA071E56}">
      <dgm:prSet/>
      <dgm:spPr/>
      <dgm:t>
        <a:bodyPr/>
        <a:lstStyle/>
        <a:p>
          <a:endParaRPr lang="en-US"/>
        </a:p>
      </dgm:t>
    </dgm:pt>
    <dgm:pt modelId="{82E43C9E-BB85-4CCC-9454-F018F874609C}" type="sibTrans" cxnId="{B2560673-674F-4834-8614-AB35DA071E56}">
      <dgm:prSet/>
      <dgm:spPr/>
      <dgm:t>
        <a:bodyPr/>
        <a:lstStyle/>
        <a:p>
          <a:endParaRPr lang="en-US"/>
        </a:p>
      </dgm:t>
    </dgm:pt>
    <dgm:pt modelId="{F6878706-5ACD-4434-8010-191F913BD893}">
      <dgm:prSet/>
      <dgm:spPr/>
      <dgm:t>
        <a:bodyPr/>
        <a:lstStyle/>
        <a:p>
          <a:pPr>
            <a:lnSpc>
              <a:spcPct val="100000"/>
            </a:lnSpc>
          </a:pPr>
          <a:r>
            <a:rPr lang="en-US"/>
            <a:t>2025: $750,000 Residential, $2 million Commercial</a:t>
          </a:r>
        </a:p>
      </dgm:t>
    </dgm:pt>
    <dgm:pt modelId="{F5360A8C-6A7C-4972-8A8A-755079241D6A}" type="parTrans" cxnId="{8EA0119F-DC6A-4DD4-8F70-42C6A69E815A}">
      <dgm:prSet/>
      <dgm:spPr/>
      <dgm:t>
        <a:bodyPr/>
        <a:lstStyle/>
        <a:p>
          <a:endParaRPr lang="en-US"/>
        </a:p>
      </dgm:t>
    </dgm:pt>
    <dgm:pt modelId="{BB4F03E0-8E0A-4758-AFDA-4BECA550ADFA}" type="sibTrans" cxnId="{8EA0119F-DC6A-4DD4-8F70-42C6A69E815A}">
      <dgm:prSet/>
      <dgm:spPr/>
      <dgm:t>
        <a:bodyPr/>
        <a:lstStyle/>
        <a:p>
          <a:endParaRPr lang="en-US"/>
        </a:p>
      </dgm:t>
    </dgm:pt>
    <dgm:pt modelId="{CF6CD74E-0223-48BB-A910-2290F5DA09D3}" type="pres">
      <dgm:prSet presAssocID="{EA1B6B5C-9599-4447-971D-F1D689779D3A}" presName="root" presStyleCnt="0">
        <dgm:presLayoutVars>
          <dgm:dir/>
          <dgm:resizeHandles val="exact"/>
        </dgm:presLayoutVars>
      </dgm:prSet>
      <dgm:spPr/>
    </dgm:pt>
    <dgm:pt modelId="{7BF9767D-DD75-4692-8602-F0BC7A153A30}" type="pres">
      <dgm:prSet presAssocID="{DBD8AF03-4085-4404-9D77-53FFE8EE0032}" presName="compNode" presStyleCnt="0"/>
      <dgm:spPr/>
    </dgm:pt>
    <dgm:pt modelId="{C9DEE71C-6BBC-44B0-A36F-38D0C9C8C6E3}" type="pres">
      <dgm:prSet presAssocID="{DBD8AF03-4085-4404-9D77-53FFE8EE0032}" presName="iconRect" presStyleLbl="node1" presStyleIdx="0" presStyleCnt="2"/>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Meeting"/>
        </a:ext>
      </dgm:extLst>
    </dgm:pt>
    <dgm:pt modelId="{84A51630-4934-4F60-B313-5593F287BF2D}" type="pres">
      <dgm:prSet presAssocID="{DBD8AF03-4085-4404-9D77-53FFE8EE0032}" presName="iconSpace" presStyleCnt="0"/>
      <dgm:spPr/>
    </dgm:pt>
    <dgm:pt modelId="{D91F6A22-CC4E-46E6-AF0F-6F2D6B5F177A}" type="pres">
      <dgm:prSet presAssocID="{DBD8AF03-4085-4404-9D77-53FFE8EE0032}" presName="parTx" presStyleLbl="revTx" presStyleIdx="0" presStyleCnt="4">
        <dgm:presLayoutVars>
          <dgm:chMax val="0"/>
          <dgm:chPref val="0"/>
        </dgm:presLayoutVars>
      </dgm:prSet>
      <dgm:spPr/>
    </dgm:pt>
    <dgm:pt modelId="{4686AB9F-EEC0-48DD-BBD6-13FEB9F9FCC3}" type="pres">
      <dgm:prSet presAssocID="{DBD8AF03-4085-4404-9D77-53FFE8EE0032}" presName="txSpace" presStyleCnt="0"/>
      <dgm:spPr/>
    </dgm:pt>
    <dgm:pt modelId="{E9AFB35C-6F20-4D32-B82E-F16BBC9021B9}" type="pres">
      <dgm:prSet presAssocID="{DBD8AF03-4085-4404-9D77-53FFE8EE0032}" presName="desTx" presStyleLbl="revTx" presStyleIdx="1" presStyleCnt="4">
        <dgm:presLayoutVars/>
      </dgm:prSet>
      <dgm:spPr/>
    </dgm:pt>
    <dgm:pt modelId="{1E3E2D9E-4ACF-4C40-8F02-5C2C852E0595}" type="pres">
      <dgm:prSet presAssocID="{3AA2E99B-C811-44D3-8B29-8A8E97B6F6E3}" presName="sibTrans" presStyleCnt="0"/>
      <dgm:spPr/>
    </dgm:pt>
    <dgm:pt modelId="{1566CBDB-D0CC-4200-B0F7-C2048E378533}" type="pres">
      <dgm:prSet presAssocID="{F5A94D21-754B-448F-9BB4-E060EEF7B035}" presName="compNode" presStyleCnt="0"/>
      <dgm:spPr/>
    </dgm:pt>
    <dgm:pt modelId="{D9B02F90-877E-4641-B5D4-6FEEDBA6980C}" type="pres">
      <dgm:prSet presAssocID="{F5A94D21-754B-448F-9BB4-E060EEF7B035}" presName="iconRect" presStyleLbl="node1" presStyleIdx="1" presStyleCnt="2"/>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oney"/>
        </a:ext>
      </dgm:extLst>
    </dgm:pt>
    <dgm:pt modelId="{549A308E-ABFC-4EED-8734-22EC5CE4714A}" type="pres">
      <dgm:prSet presAssocID="{F5A94D21-754B-448F-9BB4-E060EEF7B035}" presName="iconSpace" presStyleCnt="0"/>
      <dgm:spPr/>
    </dgm:pt>
    <dgm:pt modelId="{240BCE51-B9C0-4522-95B6-A26FBFD081E7}" type="pres">
      <dgm:prSet presAssocID="{F5A94D21-754B-448F-9BB4-E060EEF7B035}" presName="parTx" presStyleLbl="revTx" presStyleIdx="2" presStyleCnt="4">
        <dgm:presLayoutVars>
          <dgm:chMax val="0"/>
          <dgm:chPref val="0"/>
        </dgm:presLayoutVars>
      </dgm:prSet>
      <dgm:spPr/>
    </dgm:pt>
    <dgm:pt modelId="{A2ED9CF5-26FA-4F6D-BCB9-199AAF816009}" type="pres">
      <dgm:prSet presAssocID="{F5A94D21-754B-448F-9BB4-E060EEF7B035}" presName="txSpace" presStyleCnt="0"/>
      <dgm:spPr/>
    </dgm:pt>
    <dgm:pt modelId="{6889920A-ABD8-4A3C-9D1A-7A55E29808E2}" type="pres">
      <dgm:prSet presAssocID="{F5A94D21-754B-448F-9BB4-E060EEF7B035}" presName="desTx" presStyleLbl="revTx" presStyleIdx="3" presStyleCnt="4">
        <dgm:presLayoutVars/>
      </dgm:prSet>
      <dgm:spPr/>
    </dgm:pt>
  </dgm:ptLst>
  <dgm:cxnLst>
    <dgm:cxn modelId="{73F1C802-0070-43A9-A6DA-FAC0AA577C0A}" srcId="{EA1B6B5C-9599-4447-971D-F1D689779D3A}" destId="{DBD8AF03-4085-4404-9D77-53FFE8EE0032}" srcOrd="0" destOrd="0" parTransId="{0EEDFB82-A6F6-4379-9920-C28DDE3EF368}" sibTransId="{3AA2E99B-C811-44D3-8B29-8A8E97B6F6E3}"/>
    <dgm:cxn modelId="{6A82E203-FA63-449A-B0C9-B3566664F7D2}" type="presOf" srcId="{EA1B6B5C-9599-4447-971D-F1D689779D3A}" destId="{CF6CD74E-0223-48BB-A910-2290F5DA09D3}" srcOrd="0" destOrd="0" presId="urn:microsoft.com/office/officeart/2018/2/layout/IconLabelDescriptionList"/>
    <dgm:cxn modelId="{674FF609-9979-4E87-8A13-7E62EFAA32B1}" srcId="{DBD8AF03-4085-4404-9D77-53FFE8EE0032}" destId="{24F0688E-7B14-47F3-96CB-9433724F7AC5}" srcOrd="0" destOrd="0" parTransId="{D00B18EB-5B0F-4ABF-BE15-DA5EBA7B33DB}" sibTransId="{ED7D1E6C-9978-4D33-87F0-AB796A431EAB}"/>
    <dgm:cxn modelId="{73C0540C-FEFE-47A5-A872-9339101BAC9C}" type="presOf" srcId="{DBD8AF03-4085-4404-9D77-53FFE8EE0032}" destId="{D91F6A22-CC4E-46E6-AF0F-6F2D6B5F177A}" srcOrd="0" destOrd="0" presId="urn:microsoft.com/office/officeart/2018/2/layout/IconLabelDescriptionList"/>
    <dgm:cxn modelId="{E7691C17-61E1-4635-BDD7-71BACBB80D36}" type="presOf" srcId="{F6878706-5ACD-4434-8010-191F913BD893}" destId="{6889920A-ABD8-4A3C-9D1A-7A55E29808E2}" srcOrd="0" destOrd="1" presId="urn:microsoft.com/office/officeart/2018/2/layout/IconLabelDescriptionList"/>
    <dgm:cxn modelId="{67C0DC21-6867-4F16-9932-203EA4D97C5E}" type="presOf" srcId="{D97E0AC1-DA2A-4C61-8811-8C4FD7D95E22}" destId="{6889920A-ABD8-4A3C-9D1A-7A55E29808E2}" srcOrd="0" destOrd="0" presId="urn:microsoft.com/office/officeart/2018/2/layout/IconLabelDescriptionList"/>
    <dgm:cxn modelId="{ECEDEA46-A5CF-4708-BE8C-780EFCD90242}" srcId="{DBD8AF03-4085-4404-9D77-53FFE8EE0032}" destId="{AB75349A-25CD-4717-BBF5-FCED3A7C13E3}" srcOrd="1" destOrd="0" parTransId="{5347F86A-D6A7-4645-A883-74787D1B9FB9}" sibTransId="{F6029005-1632-475B-B2EF-563004449D6B}"/>
    <dgm:cxn modelId="{B2560673-674F-4834-8614-AB35DA071E56}" srcId="{F5A94D21-754B-448F-9BB4-E060EEF7B035}" destId="{D97E0AC1-DA2A-4C61-8811-8C4FD7D95E22}" srcOrd="0" destOrd="0" parTransId="{EC790494-078F-46F8-BD42-68B2D4CD3969}" sibTransId="{82E43C9E-BB85-4CCC-9454-F018F874609C}"/>
    <dgm:cxn modelId="{F2834A7C-B9E2-4A81-90FD-953A96E3CDA0}" srcId="{DBD8AF03-4085-4404-9D77-53FFE8EE0032}" destId="{1AE1D8B3-1D56-4105-9469-CC85C1DA3AF5}" srcOrd="2" destOrd="0" parTransId="{C7EA01FD-AD6B-4C1A-9D40-46FA9749AB05}" sibTransId="{41E9797A-4A8F-4CFB-BD76-D19B6AA44D5E}"/>
    <dgm:cxn modelId="{AB806182-7732-41BA-A829-CF1F0E488C4D}" type="presOf" srcId="{1AE1D8B3-1D56-4105-9469-CC85C1DA3AF5}" destId="{E9AFB35C-6F20-4D32-B82E-F16BBC9021B9}" srcOrd="0" destOrd="2" presId="urn:microsoft.com/office/officeart/2018/2/layout/IconLabelDescriptionList"/>
    <dgm:cxn modelId="{8EA0119F-DC6A-4DD4-8F70-42C6A69E815A}" srcId="{F5A94D21-754B-448F-9BB4-E060EEF7B035}" destId="{F6878706-5ACD-4434-8010-191F913BD893}" srcOrd="1" destOrd="0" parTransId="{F5360A8C-6A7C-4972-8A8A-755079241D6A}" sibTransId="{BB4F03E0-8E0A-4758-AFDA-4BECA550ADFA}"/>
    <dgm:cxn modelId="{5FC8EAA9-C4DF-4A3F-8B7F-1708BE0AFE22}" srcId="{EA1B6B5C-9599-4447-971D-F1D689779D3A}" destId="{F5A94D21-754B-448F-9BB4-E060EEF7B035}" srcOrd="1" destOrd="0" parTransId="{08D2938C-6BB3-4E39-87E2-40139AAD2FCC}" sibTransId="{737FDC75-EC81-4EC9-A91A-0C9A5F94128B}"/>
    <dgm:cxn modelId="{C2D179B3-4A7D-4439-AAF0-9DC3BCA59010}" type="presOf" srcId="{AB75349A-25CD-4717-BBF5-FCED3A7C13E3}" destId="{E9AFB35C-6F20-4D32-B82E-F16BBC9021B9}" srcOrd="0" destOrd="1" presId="urn:microsoft.com/office/officeart/2018/2/layout/IconLabelDescriptionList"/>
    <dgm:cxn modelId="{0F0FABD5-D5A6-4C53-86B6-813B0CA013D7}" type="presOf" srcId="{F5A94D21-754B-448F-9BB4-E060EEF7B035}" destId="{240BCE51-B9C0-4522-95B6-A26FBFD081E7}" srcOrd="0" destOrd="0" presId="urn:microsoft.com/office/officeart/2018/2/layout/IconLabelDescriptionList"/>
    <dgm:cxn modelId="{06D452F4-E35F-4FEC-B00F-154A007C5534}" type="presOf" srcId="{24F0688E-7B14-47F3-96CB-9433724F7AC5}" destId="{E9AFB35C-6F20-4D32-B82E-F16BBC9021B9}" srcOrd="0" destOrd="0" presId="urn:microsoft.com/office/officeart/2018/2/layout/IconLabelDescriptionList"/>
    <dgm:cxn modelId="{42D50DCC-CE65-4832-9E60-117746FC84C3}" type="presParOf" srcId="{CF6CD74E-0223-48BB-A910-2290F5DA09D3}" destId="{7BF9767D-DD75-4692-8602-F0BC7A153A30}" srcOrd="0" destOrd="0" presId="urn:microsoft.com/office/officeart/2018/2/layout/IconLabelDescriptionList"/>
    <dgm:cxn modelId="{D2B585F0-D239-4E89-AAEE-3A1F91EF6888}" type="presParOf" srcId="{7BF9767D-DD75-4692-8602-F0BC7A153A30}" destId="{C9DEE71C-6BBC-44B0-A36F-38D0C9C8C6E3}" srcOrd="0" destOrd="0" presId="urn:microsoft.com/office/officeart/2018/2/layout/IconLabelDescriptionList"/>
    <dgm:cxn modelId="{AD2A3D98-88B4-4C88-A3A5-B1952A182F42}" type="presParOf" srcId="{7BF9767D-DD75-4692-8602-F0BC7A153A30}" destId="{84A51630-4934-4F60-B313-5593F287BF2D}" srcOrd="1" destOrd="0" presId="urn:microsoft.com/office/officeart/2018/2/layout/IconLabelDescriptionList"/>
    <dgm:cxn modelId="{8857FAD1-D2F1-449A-A0D4-38A11724C147}" type="presParOf" srcId="{7BF9767D-DD75-4692-8602-F0BC7A153A30}" destId="{D91F6A22-CC4E-46E6-AF0F-6F2D6B5F177A}" srcOrd="2" destOrd="0" presId="urn:microsoft.com/office/officeart/2018/2/layout/IconLabelDescriptionList"/>
    <dgm:cxn modelId="{4DD44FEA-D287-459B-918F-F0CB33D64CD0}" type="presParOf" srcId="{7BF9767D-DD75-4692-8602-F0BC7A153A30}" destId="{4686AB9F-EEC0-48DD-BBD6-13FEB9F9FCC3}" srcOrd="3" destOrd="0" presId="urn:microsoft.com/office/officeart/2018/2/layout/IconLabelDescriptionList"/>
    <dgm:cxn modelId="{1C350A7D-B011-4590-A459-A898B73A704E}" type="presParOf" srcId="{7BF9767D-DD75-4692-8602-F0BC7A153A30}" destId="{E9AFB35C-6F20-4D32-B82E-F16BBC9021B9}" srcOrd="4" destOrd="0" presId="urn:microsoft.com/office/officeart/2018/2/layout/IconLabelDescriptionList"/>
    <dgm:cxn modelId="{231D3726-B559-4608-BA97-B045B6CF0CCC}" type="presParOf" srcId="{CF6CD74E-0223-48BB-A910-2290F5DA09D3}" destId="{1E3E2D9E-4ACF-4C40-8F02-5C2C852E0595}" srcOrd="1" destOrd="0" presId="urn:microsoft.com/office/officeart/2018/2/layout/IconLabelDescriptionList"/>
    <dgm:cxn modelId="{DC8098FC-46B7-4EBF-83DD-241BEE8E103E}" type="presParOf" srcId="{CF6CD74E-0223-48BB-A910-2290F5DA09D3}" destId="{1566CBDB-D0CC-4200-B0F7-C2048E378533}" srcOrd="2" destOrd="0" presId="urn:microsoft.com/office/officeart/2018/2/layout/IconLabelDescriptionList"/>
    <dgm:cxn modelId="{EA4D38FD-F88A-49AE-91DD-22532B378F3D}" type="presParOf" srcId="{1566CBDB-D0CC-4200-B0F7-C2048E378533}" destId="{D9B02F90-877E-4641-B5D4-6FEEDBA6980C}" srcOrd="0" destOrd="0" presId="urn:microsoft.com/office/officeart/2018/2/layout/IconLabelDescriptionList"/>
    <dgm:cxn modelId="{9DAD705D-56CD-4724-BD63-4425FBC4108D}" type="presParOf" srcId="{1566CBDB-D0CC-4200-B0F7-C2048E378533}" destId="{549A308E-ABFC-4EED-8734-22EC5CE4714A}" srcOrd="1" destOrd="0" presId="urn:microsoft.com/office/officeart/2018/2/layout/IconLabelDescriptionList"/>
    <dgm:cxn modelId="{12FC4A80-9C4F-4358-BB19-08DB516B3142}" type="presParOf" srcId="{1566CBDB-D0CC-4200-B0F7-C2048E378533}" destId="{240BCE51-B9C0-4522-95B6-A26FBFD081E7}" srcOrd="2" destOrd="0" presId="urn:microsoft.com/office/officeart/2018/2/layout/IconLabelDescriptionList"/>
    <dgm:cxn modelId="{8F1D8455-A6A2-4BB4-88DA-8288DA8F56FB}" type="presParOf" srcId="{1566CBDB-D0CC-4200-B0F7-C2048E378533}" destId="{A2ED9CF5-26FA-4F6D-BCB9-199AAF816009}" srcOrd="3" destOrd="0" presId="urn:microsoft.com/office/officeart/2018/2/layout/IconLabelDescriptionList"/>
    <dgm:cxn modelId="{90ED2597-545D-409C-8805-461FD39BDA05}" type="presParOf" srcId="{1566CBDB-D0CC-4200-B0F7-C2048E378533}" destId="{6889920A-ABD8-4A3C-9D1A-7A55E29808E2}" srcOrd="4" destOrd="0" presId="urn:microsoft.com/office/officeart/2018/2/layout/IconLabelDescrip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81E4FB4-31AB-4D42-9B7C-4E90090BBDA8}" type="doc">
      <dgm:prSet loTypeId="urn:microsoft.com/office/officeart/2005/8/layout/hierarchy3" loCatId="hierarchy" qsTypeId="urn:microsoft.com/office/officeart/2005/8/quickstyle/simple1" qsCatId="simple" csTypeId="urn:microsoft.com/office/officeart/2005/8/colors/colorful2" csCatId="colorful"/>
      <dgm:spPr/>
      <dgm:t>
        <a:bodyPr/>
        <a:lstStyle/>
        <a:p>
          <a:endParaRPr lang="en-US"/>
        </a:p>
      </dgm:t>
    </dgm:pt>
    <dgm:pt modelId="{E4D6EA26-BE63-45BE-AB60-40C755211A70}">
      <dgm:prSet/>
      <dgm:spPr/>
      <dgm:t>
        <a:bodyPr/>
        <a:lstStyle/>
        <a:p>
          <a:r>
            <a:rPr lang="en-US"/>
            <a:t>Board lack of industry expertise (financial, catastrophe, actuarial)</a:t>
          </a:r>
        </a:p>
      </dgm:t>
    </dgm:pt>
    <dgm:pt modelId="{CB7C8FFA-F4E2-429E-9D26-4A04BB1411C2}" type="parTrans" cxnId="{60097F28-1181-4EE1-8F6D-5496017ACC86}">
      <dgm:prSet/>
      <dgm:spPr/>
      <dgm:t>
        <a:bodyPr/>
        <a:lstStyle/>
        <a:p>
          <a:endParaRPr lang="en-US"/>
        </a:p>
      </dgm:t>
    </dgm:pt>
    <dgm:pt modelId="{E37013CA-1B19-471D-9F8F-AFACB56A3511}" type="sibTrans" cxnId="{60097F28-1181-4EE1-8F6D-5496017ACC86}">
      <dgm:prSet/>
      <dgm:spPr/>
      <dgm:t>
        <a:bodyPr/>
        <a:lstStyle/>
        <a:p>
          <a:endParaRPr lang="en-US"/>
        </a:p>
      </dgm:t>
    </dgm:pt>
    <dgm:pt modelId="{DB9D0A90-BF56-49A0-87A6-E629F196BF48}">
      <dgm:prSet/>
      <dgm:spPr/>
      <dgm:t>
        <a:bodyPr/>
        <a:lstStyle/>
        <a:p>
          <a:r>
            <a:rPr lang="en-US"/>
            <a:t>Rates not actuarially justified </a:t>
          </a:r>
        </a:p>
      </dgm:t>
    </dgm:pt>
    <dgm:pt modelId="{8E52AAC5-BEF9-4B12-A3AB-F6C898195F81}" type="parTrans" cxnId="{58CFA6D9-2D46-4724-AC2A-58E7567C6383}">
      <dgm:prSet/>
      <dgm:spPr/>
      <dgm:t>
        <a:bodyPr/>
        <a:lstStyle/>
        <a:p>
          <a:endParaRPr lang="en-US"/>
        </a:p>
      </dgm:t>
    </dgm:pt>
    <dgm:pt modelId="{73400AD2-D801-4FF1-8442-70506345D483}" type="sibTrans" cxnId="{58CFA6D9-2D46-4724-AC2A-58E7567C6383}">
      <dgm:prSet/>
      <dgm:spPr/>
      <dgm:t>
        <a:bodyPr/>
        <a:lstStyle/>
        <a:p>
          <a:endParaRPr lang="en-US"/>
        </a:p>
      </dgm:t>
    </dgm:pt>
    <dgm:pt modelId="{3239716F-6449-4309-9444-FA2283493664}">
      <dgm:prSet/>
      <dgm:spPr/>
      <dgm:t>
        <a:bodyPr/>
        <a:lstStyle/>
        <a:p>
          <a:r>
            <a:rPr lang="en-US"/>
            <a:t>Premiums underpriced for several years</a:t>
          </a:r>
        </a:p>
      </dgm:t>
    </dgm:pt>
    <dgm:pt modelId="{508AF05B-C6DB-48A2-8E0C-789335D91A5A}" type="parTrans" cxnId="{5DE080C0-30F6-424D-A225-292613E9634F}">
      <dgm:prSet/>
      <dgm:spPr/>
      <dgm:t>
        <a:bodyPr/>
        <a:lstStyle/>
        <a:p>
          <a:endParaRPr lang="en-US"/>
        </a:p>
      </dgm:t>
    </dgm:pt>
    <dgm:pt modelId="{9C3D0000-2948-4972-AED1-813869830BEA}" type="sibTrans" cxnId="{5DE080C0-30F6-424D-A225-292613E9634F}">
      <dgm:prSet/>
      <dgm:spPr/>
      <dgm:t>
        <a:bodyPr/>
        <a:lstStyle/>
        <a:p>
          <a:endParaRPr lang="en-US"/>
        </a:p>
      </dgm:t>
    </dgm:pt>
    <dgm:pt modelId="{28CC4F80-D5E1-48D6-812F-34FF16456914}">
      <dgm:prSet/>
      <dgm:spPr/>
      <dgm:t>
        <a:bodyPr/>
        <a:lstStyle/>
        <a:p>
          <a:r>
            <a:rPr lang="en-US"/>
            <a:t>Needs to be a residual market supported by adequate rates and when required industry assessments</a:t>
          </a:r>
        </a:p>
      </dgm:t>
    </dgm:pt>
    <dgm:pt modelId="{B3B6D3DB-531E-421A-A15F-4297559FA362}" type="parTrans" cxnId="{E0651F8F-596A-4804-BBE4-35773CD42AD7}">
      <dgm:prSet/>
      <dgm:spPr/>
      <dgm:t>
        <a:bodyPr/>
        <a:lstStyle/>
        <a:p>
          <a:endParaRPr lang="en-US"/>
        </a:p>
      </dgm:t>
    </dgm:pt>
    <dgm:pt modelId="{687F4DFA-D83E-4F10-A293-5F7BA66E5265}" type="sibTrans" cxnId="{E0651F8F-596A-4804-BBE4-35773CD42AD7}">
      <dgm:prSet/>
      <dgm:spPr/>
      <dgm:t>
        <a:bodyPr/>
        <a:lstStyle/>
        <a:p>
          <a:endParaRPr lang="en-US"/>
        </a:p>
      </dgm:t>
    </dgm:pt>
    <dgm:pt modelId="{2C649E28-6385-4F93-A8D0-7D7970963CA2}" type="pres">
      <dgm:prSet presAssocID="{781E4FB4-31AB-4D42-9B7C-4E90090BBDA8}" presName="diagram" presStyleCnt="0">
        <dgm:presLayoutVars>
          <dgm:chPref val="1"/>
          <dgm:dir/>
          <dgm:animOne val="branch"/>
          <dgm:animLvl val="lvl"/>
          <dgm:resizeHandles/>
        </dgm:presLayoutVars>
      </dgm:prSet>
      <dgm:spPr/>
    </dgm:pt>
    <dgm:pt modelId="{C60400A4-169C-4EFD-8A1F-9853C74A23EE}" type="pres">
      <dgm:prSet presAssocID="{E4D6EA26-BE63-45BE-AB60-40C755211A70}" presName="root" presStyleCnt="0"/>
      <dgm:spPr/>
    </dgm:pt>
    <dgm:pt modelId="{3647476D-B54F-4DB8-A7EE-2398CB4BDECD}" type="pres">
      <dgm:prSet presAssocID="{E4D6EA26-BE63-45BE-AB60-40C755211A70}" presName="rootComposite" presStyleCnt="0"/>
      <dgm:spPr/>
    </dgm:pt>
    <dgm:pt modelId="{9801745D-441F-48ED-BC4F-ABC904F92434}" type="pres">
      <dgm:prSet presAssocID="{E4D6EA26-BE63-45BE-AB60-40C755211A70}" presName="rootText" presStyleLbl="node1" presStyleIdx="0" presStyleCnt="3"/>
      <dgm:spPr/>
    </dgm:pt>
    <dgm:pt modelId="{0D567E9D-82C5-4A1E-A9DA-B0E8188BF343}" type="pres">
      <dgm:prSet presAssocID="{E4D6EA26-BE63-45BE-AB60-40C755211A70}" presName="rootConnector" presStyleLbl="node1" presStyleIdx="0" presStyleCnt="3"/>
      <dgm:spPr/>
    </dgm:pt>
    <dgm:pt modelId="{89D5428B-BC8C-48E5-9380-D18CC4761BB6}" type="pres">
      <dgm:prSet presAssocID="{E4D6EA26-BE63-45BE-AB60-40C755211A70}" presName="childShape" presStyleCnt="0"/>
      <dgm:spPr/>
    </dgm:pt>
    <dgm:pt modelId="{36A86CE8-BF53-41B9-901A-2836BC1C793A}" type="pres">
      <dgm:prSet presAssocID="{DB9D0A90-BF56-49A0-87A6-E629F196BF48}" presName="root" presStyleCnt="0"/>
      <dgm:spPr/>
    </dgm:pt>
    <dgm:pt modelId="{63975B9E-E26C-4356-86A1-62E0D0700F2E}" type="pres">
      <dgm:prSet presAssocID="{DB9D0A90-BF56-49A0-87A6-E629F196BF48}" presName="rootComposite" presStyleCnt="0"/>
      <dgm:spPr/>
    </dgm:pt>
    <dgm:pt modelId="{0154CE80-1C3D-47B8-9307-610D22D2A083}" type="pres">
      <dgm:prSet presAssocID="{DB9D0A90-BF56-49A0-87A6-E629F196BF48}" presName="rootText" presStyleLbl="node1" presStyleIdx="1" presStyleCnt="3"/>
      <dgm:spPr/>
    </dgm:pt>
    <dgm:pt modelId="{AF27C721-68C8-4762-B0D1-3445C462DA39}" type="pres">
      <dgm:prSet presAssocID="{DB9D0A90-BF56-49A0-87A6-E629F196BF48}" presName="rootConnector" presStyleLbl="node1" presStyleIdx="1" presStyleCnt="3"/>
      <dgm:spPr/>
    </dgm:pt>
    <dgm:pt modelId="{2E249CC3-7682-40E9-8824-D29871FF51DE}" type="pres">
      <dgm:prSet presAssocID="{DB9D0A90-BF56-49A0-87A6-E629F196BF48}" presName="childShape" presStyleCnt="0"/>
      <dgm:spPr/>
    </dgm:pt>
    <dgm:pt modelId="{D9A822E2-4163-4D9A-9F90-B98ED66BD99D}" type="pres">
      <dgm:prSet presAssocID="{508AF05B-C6DB-48A2-8E0C-789335D91A5A}" presName="Name13" presStyleLbl="parChTrans1D2" presStyleIdx="0" presStyleCnt="1"/>
      <dgm:spPr/>
    </dgm:pt>
    <dgm:pt modelId="{C1EAF615-5489-402C-BA93-D0E5CC2A999A}" type="pres">
      <dgm:prSet presAssocID="{3239716F-6449-4309-9444-FA2283493664}" presName="childText" presStyleLbl="bgAcc1" presStyleIdx="0" presStyleCnt="1">
        <dgm:presLayoutVars>
          <dgm:bulletEnabled val="1"/>
        </dgm:presLayoutVars>
      </dgm:prSet>
      <dgm:spPr/>
    </dgm:pt>
    <dgm:pt modelId="{9AE42ED8-AD9F-4EF9-B7A8-BDF0572BF79E}" type="pres">
      <dgm:prSet presAssocID="{28CC4F80-D5E1-48D6-812F-34FF16456914}" presName="root" presStyleCnt="0"/>
      <dgm:spPr/>
    </dgm:pt>
    <dgm:pt modelId="{B5999020-D8CD-4381-B2E6-C52B382F819E}" type="pres">
      <dgm:prSet presAssocID="{28CC4F80-D5E1-48D6-812F-34FF16456914}" presName="rootComposite" presStyleCnt="0"/>
      <dgm:spPr/>
    </dgm:pt>
    <dgm:pt modelId="{4DCCA3DC-702E-4D9C-8AB1-509C607848BF}" type="pres">
      <dgm:prSet presAssocID="{28CC4F80-D5E1-48D6-812F-34FF16456914}" presName="rootText" presStyleLbl="node1" presStyleIdx="2" presStyleCnt="3"/>
      <dgm:spPr/>
    </dgm:pt>
    <dgm:pt modelId="{BF6D718C-26DA-4583-B91D-96BA6E4DF36E}" type="pres">
      <dgm:prSet presAssocID="{28CC4F80-D5E1-48D6-812F-34FF16456914}" presName="rootConnector" presStyleLbl="node1" presStyleIdx="2" presStyleCnt="3"/>
      <dgm:spPr/>
    </dgm:pt>
    <dgm:pt modelId="{A165ED68-9DAE-4AA5-9E10-99F8038BB9DF}" type="pres">
      <dgm:prSet presAssocID="{28CC4F80-D5E1-48D6-812F-34FF16456914}" presName="childShape" presStyleCnt="0"/>
      <dgm:spPr/>
    </dgm:pt>
  </dgm:ptLst>
  <dgm:cxnLst>
    <dgm:cxn modelId="{C54B1703-BA44-4927-8B62-F6C42865C29C}" type="presOf" srcId="{DB9D0A90-BF56-49A0-87A6-E629F196BF48}" destId="{0154CE80-1C3D-47B8-9307-610D22D2A083}" srcOrd="0" destOrd="0" presId="urn:microsoft.com/office/officeart/2005/8/layout/hierarchy3"/>
    <dgm:cxn modelId="{60097F28-1181-4EE1-8F6D-5496017ACC86}" srcId="{781E4FB4-31AB-4D42-9B7C-4E90090BBDA8}" destId="{E4D6EA26-BE63-45BE-AB60-40C755211A70}" srcOrd="0" destOrd="0" parTransId="{CB7C8FFA-F4E2-429E-9D26-4A04BB1411C2}" sibTransId="{E37013CA-1B19-471D-9F8F-AFACB56A3511}"/>
    <dgm:cxn modelId="{BEF7D26E-8E7D-46A4-9892-933ABA7668F3}" type="presOf" srcId="{3239716F-6449-4309-9444-FA2283493664}" destId="{C1EAF615-5489-402C-BA93-D0E5CC2A999A}" srcOrd="0" destOrd="0" presId="urn:microsoft.com/office/officeart/2005/8/layout/hierarchy3"/>
    <dgm:cxn modelId="{15683051-02EC-4B9F-B65B-D8C5881640B0}" type="presOf" srcId="{508AF05B-C6DB-48A2-8E0C-789335D91A5A}" destId="{D9A822E2-4163-4D9A-9F90-B98ED66BD99D}" srcOrd="0" destOrd="0" presId="urn:microsoft.com/office/officeart/2005/8/layout/hierarchy3"/>
    <dgm:cxn modelId="{E0651F8F-596A-4804-BBE4-35773CD42AD7}" srcId="{781E4FB4-31AB-4D42-9B7C-4E90090BBDA8}" destId="{28CC4F80-D5E1-48D6-812F-34FF16456914}" srcOrd="2" destOrd="0" parTransId="{B3B6D3DB-531E-421A-A15F-4297559FA362}" sibTransId="{687F4DFA-D83E-4F10-A293-5F7BA66E5265}"/>
    <dgm:cxn modelId="{DE553D96-E542-44DD-8F50-E09602222BC3}" type="presOf" srcId="{E4D6EA26-BE63-45BE-AB60-40C755211A70}" destId="{0D567E9D-82C5-4A1E-A9DA-B0E8188BF343}" srcOrd="1" destOrd="0" presId="urn:microsoft.com/office/officeart/2005/8/layout/hierarchy3"/>
    <dgm:cxn modelId="{70B2FE98-B0AA-4BA7-83FF-AD8579FD96B5}" type="presOf" srcId="{E4D6EA26-BE63-45BE-AB60-40C755211A70}" destId="{9801745D-441F-48ED-BC4F-ABC904F92434}" srcOrd="0" destOrd="0" presId="urn:microsoft.com/office/officeart/2005/8/layout/hierarchy3"/>
    <dgm:cxn modelId="{AD32C6AA-BDC4-4F2E-8A3B-8F514E305861}" type="presOf" srcId="{DB9D0A90-BF56-49A0-87A6-E629F196BF48}" destId="{AF27C721-68C8-4762-B0D1-3445C462DA39}" srcOrd="1" destOrd="0" presId="urn:microsoft.com/office/officeart/2005/8/layout/hierarchy3"/>
    <dgm:cxn modelId="{5DE080C0-30F6-424D-A225-292613E9634F}" srcId="{DB9D0A90-BF56-49A0-87A6-E629F196BF48}" destId="{3239716F-6449-4309-9444-FA2283493664}" srcOrd="0" destOrd="0" parTransId="{508AF05B-C6DB-48A2-8E0C-789335D91A5A}" sibTransId="{9C3D0000-2948-4972-AED1-813869830BEA}"/>
    <dgm:cxn modelId="{B32DA3C3-9A8A-4324-BCD3-0C408E2D9D34}" type="presOf" srcId="{28CC4F80-D5E1-48D6-812F-34FF16456914}" destId="{4DCCA3DC-702E-4D9C-8AB1-509C607848BF}" srcOrd="0" destOrd="0" presId="urn:microsoft.com/office/officeart/2005/8/layout/hierarchy3"/>
    <dgm:cxn modelId="{58CFA6D9-2D46-4724-AC2A-58E7567C6383}" srcId="{781E4FB4-31AB-4D42-9B7C-4E90090BBDA8}" destId="{DB9D0A90-BF56-49A0-87A6-E629F196BF48}" srcOrd="1" destOrd="0" parTransId="{8E52AAC5-BEF9-4B12-A3AB-F6C898195F81}" sibTransId="{73400AD2-D801-4FF1-8442-70506345D483}"/>
    <dgm:cxn modelId="{BDAC27EF-72AA-465B-8E01-FBA8EFBB937A}" type="presOf" srcId="{28CC4F80-D5E1-48D6-812F-34FF16456914}" destId="{BF6D718C-26DA-4583-B91D-96BA6E4DF36E}" srcOrd="1" destOrd="0" presId="urn:microsoft.com/office/officeart/2005/8/layout/hierarchy3"/>
    <dgm:cxn modelId="{5DA379FD-BB64-46C6-A8B8-7F899DA2F292}" type="presOf" srcId="{781E4FB4-31AB-4D42-9B7C-4E90090BBDA8}" destId="{2C649E28-6385-4F93-A8D0-7D7970963CA2}" srcOrd="0" destOrd="0" presId="urn:microsoft.com/office/officeart/2005/8/layout/hierarchy3"/>
    <dgm:cxn modelId="{97E816A4-FC49-4EE9-8723-B45B0357D72A}" type="presParOf" srcId="{2C649E28-6385-4F93-A8D0-7D7970963CA2}" destId="{C60400A4-169C-4EFD-8A1F-9853C74A23EE}" srcOrd="0" destOrd="0" presId="urn:microsoft.com/office/officeart/2005/8/layout/hierarchy3"/>
    <dgm:cxn modelId="{077428AB-C61E-4BBE-9AD9-9819031E9F71}" type="presParOf" srcId="{C60400A4-169C-4EFD-8A1F-9853C74A23EE}" destId="{3647476D-B54F-4DB8-A7EE-2398CB4BDECD}" srcOrd="0" destOrd="0" presId="urn:microsoft.com/office/officeart/2005/8/layout/hierarchy3"/>
    <dgm:cxn modelId="{340B52F1-E768-4781-88C7-5E2E2C89547A}" type="presParOf" srcId="{3647476D-B54F-4DB8-A7EE-2398CB4BDECD}" destId="{9801745D-441F-48ED-BC4F-ABC904F92434}" srcOrd="0" destOrd="0" presId="urn:microsoft.com/office/officeart/2005/8/layout/hierarchy3"/>
    <dgm:cxn modelId="{F0042DE6-0059-4C02-A046-2F71BD5A0313}" type="presParOf" srcId="{3647476D-B54F-4DB8-A7EE-2398CB4BDECD}" destId="{0D567E9D-82C5-4A1E-A9DA-B0E8188BF343}" srcOrd="1" destOrd="0" presId="urn:microsoft.com/office/officeart/2005/8/layout/hierarchy3"/>
    <dgm:cxn modelId="{D1D1245F-E130-4027-947C-7C91F95E953B}" type="presParOf" srcId="{C60400A4-169C-4EFD-8A1F-9853C74A23EE}" destId="{89D5428B-BC8C-48E5-9380-D18CC4761BB6}" srcOrd="1" destOrd="0" presId="urn:microsoft.com/office/officeart/2005/8/layout/hierarchy3"/>
    <dgm:cxn modelId="{7489E8CF-9C6F-4DD6-B531-48B99C9B936E}" type="presParOf" srcId="{2C649E28-6385-4F93-A8D0-7D7970963CA2}" destId="{36A86CE8-BF53-41B9-901A-2836BC1C793A}" srcOrd="1" destOrd="0" presId="urn:microsoft.com/office/officeart/2005/8/layout/hierarchy3"/>
    <dgm:cxn modelId="{4D7CCDD5-57E7-4912-BBC5-C0618C9F7082}" type="presParOf" srcId="{36A86CE8-BF53-41B9-901A-2836BC1C793A}" destId="{63975B9E-E26C-4356-86A1-62E0D0700F2E}" srcOrd="0" destOrd="0" presId="urn:microsoft.com/office/officeart/2005/8/layout/hierarchy3"/>
    <dgm:cxn modelId="{0E5F11A5-8793-4B74-8550-0A65EB88D009}" type="presParOf" srcId="{63975B9E-E26C-4356-86A1-62E0D0700F2E}" destId="{0154CE80-1C3D-47B8-9307-610D22D2A083}" srcOrd="0" destOrd="0" presId="urn:microsoft.com/office/officeart/2005/8/layout/hierarchy3"/>
    <dgm:cxn modelId="{649B2B5C-3D46-47BD-AAA3-F47AEBB21DC2}" type="presParOf" srcId="{63975B9E-E26C-4356-86A1-62E0D0700F2E}" destId="{AF27C721-68C8-4762-B0D1-3445C462DA39}" srcOrd="1" destOrd="0" presId="urn:microsoft.com/office/officeart/2005/8/layout/hierarchy3"/>
    <dgm:cxn modelId="{414BC93C-D4C4-49F0-9704-7A519C3C260E}" type="presParOf" srcId="{36A86CE8-BF53-41B9-901A-2836BC1C793A}" destId="{2E249CC3-7682-40E9-8824-D29871FF51DE}" srcOrd="1" destOrd="0" presId="urn:microsoft.com/office/officeart/2005/8/layout/hierarchy3"/>
    <dgm:cxn modelId="{BC371FB8-13DF-4006-A5AA-D5A9D865B653}" type="presParOf" srcId="{2E249CC3-7682-40E9-8824-D29871FF51DE}" destId="{D9A822E2-4163-4D9A-9F90-B98ED66BD99D}" srcOrd="0" destOrd="0" presId="urn:microsoft.com/office/officeart/2005/8/layout/hierarchy3"/>
    <dgm:cxn modelId="{A0B1BD2D-513F-461A-BB9F-D85F26AAEF72}" type="presParOf" srcId="{2E249CC3-7682-40E9-8824-D29871FF51DE}" destId="{C1EAF615-5489-402C-BA93-D0E5CC2A999A}" srcOrd="1" destOrd="0" presId="urn:microsoft.com/office/officeart/2005/8/layout/hierarchy3"/>
    <dgm:cxn modelId="{FC40E8F9-32BD-4D59-B97D-101A85300301}" type="presParOf" srcId="{2C649E28-6385-4F93-A8D0-7D7970963CA2}" destId="{9AE42ED8-AD9F-4EF9-B7A8-BDF0572BF79E}" srcOrd="2" destOrd="0" presId="urn:microsoft.com/office/officeart/2005/8/layout/hierarchy3"/>
    <dgm:cxn modelId="{D5C8C34F-C8D5-43D0-8C8F-54A50411591A}" type="presParOf" srcId="{9AE42ED8-AD9F-4EF9-B7A8-BDF0572BF79E}" destId="{B5999020-D8CD-4381-B2E6-C52B382F819E}" srcOrd="0" destOrd="0" presId="urn:microsoft.com/office/officeart/2005/8/layout/hierarchy3"/>
    <dgm:cxn modelId="{C66A08F5-1736-4C21-91F8-6A0EC1BCC303}" type="presParOf" srcId="{B5999020-D8CD-4381-B2E6-C52B382F819E}" destId="{4DCCA3DC-702E-4D9C-8AB1-509C607848BF}" srcOrd="0" destOrd="0" presId="urn:microsoft.com/office/officeart/2005/8/layout/hierarchy3"/>
    <dgm:cxn modelId="{3A504002-637F-4485-84A3-88B132A3F5AB}" type="presParOf" srcId="{B5999020-D8CD-4381-B2E6-C52B382F819E}" destId="{BF6D718C-26DA-4583-B91D-96BA6E4DF36E}" srcOrd="1" destOrd="0" presId="urn:microsoft.com/office/officeart/2005/8/layout/hierarchy3"/>
    <dgm:cxn modelId="{A440E6AC-4477-4D60-BD94-F699CD706F47}" type="presParOf" srcId="{9AE42ED8-AD9F-4EF9-B7A8-BDF0572BF79E}" destId="{A165ED68-9DAE-4AA5-9E10-99F8038BB9DF}"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78E1017-E71E-4E9D-802A-8B75079FBEF4}"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93C71BC0-FE11-48BC-88C4-F56E79043DA2}">
      <dgm:prSet/>
      <dgm:spPr/>
      <dgm:t>
        <a:bodyPr/>
        <a:lstStyle/>
        <a:p>
          <a:r>
            <a:rPr lang="en-US"/>
            <a:t>June 2024: Salt &amp; South Fork fires</a:t>
          </a:r>
        </a:p>
      </dgm:t>
    </dgm:pt>
    <dgm:pt modelId="{9A2689B3-2ED3-45B1-A4AB-FB940328E001}" type="parTrans" cxnId="{817C6173-CE1B-4554-8BD6-C389976F572C}">
      <dgm:prSet/>
      <dgm:spPr/>
      <dgm:t>
        <a:bodyPr/>
        <a:lstStyle/>
        <a:p>
          <a:endParaRPr lang="en-US"/>
        </a:p>
      </dgm:t>
    </dgm:pt>
    <dgm:pt modelId="{63C6A4BA-9BE2-4A07-9B37-01122FF43C48}" type="sibTrans" cxnId="{817C6173-CE1B-4554-8BD6-C389976F572C}">
      <dgm:prSet/>
      <dgm:spPr/>
      <dgm:t>
        <a:bodyPr/>
        <a:lstStyle/>
        <a:p>
          <a:endParaRPr lang="en-US"/>
        </a:p>
      </dgm:t>
    </dgm:pt>
    <dgm:pt modelId="{042B1346-B312-4036-9B56-2BBA81885D96}">
      <dgm:prSet/>
      <dgm:spPr/>
      <dgm:t>
        <a:bodyPr/>
        <a:lstStyle/>
        <a:p>
          <a:r>
            <a:rPr lang="en-US"/>
            <a:t>Over 10,000 people evacuated</a:t>
          </a:r>
        </a:p>
      </dgm:t>
    </dgm:pt>
    <dgm:pt modelId="{2AD700DB-0BF6-4CA9-9357-03D229483468}" type="parTrans" cxnId="{F0A73444-DE12-4F36-84FB-B3FB356EE2AD}">
      <dgm:prSet/>
      <dgm:spPr/>
      <dgm:t>
        <a:bodyPr/>
        <a:lstStyle/>
        <a:p>
          <a:endParaRPr lang="en-US"/>
        </a:p>
      </dgm:t>
    </dgm:pt>
    <dgm:pt modelId="{A7A7EC02-9634-4D61-B09B-83C4C8C6444D}" type="sibTrans" cxnId="{F0A73444-DE12-4F36-84FB-B3FB356EE2AD}">
      <dgm:prSet/>
      <dgm:spPr/>
      <dgm:t>
        <a:bodyPr/>
        <a:lstStyle/>
        <a:p>
          <a:endParaRPr lang="en-US"/>
        </a:p>
      </dgm:t>
    </dgm:pt>
    <dgm:pt modelId="{C6D14F7E-2F76-4275-AFC2-C34576DFB208}">
      <dgm:prSet/>
      <dgm:spPr/>
      <dgm:t>
        <a:bodyPr/>
        <a:lstStyle/>
        <a:p>
          <a:r>
            <a:rPr lang="en-US"/>
            <a:t>Emergency orders by Superintendent</a:t>
          </a:r>
        </a:p>
      </dgm:t>
    </dgm:pt>
    <dgm:pt modelId="{C041753F-A890-4DAE-BC86-C1EC16F4EF41}" type="parTrans" cxnId="{CB38BC0B-3E75-4F84-AD24-B7A17DE75BD9}">
      <dgm:prSet/>
      <dgm:spPr/>
      <dgm:t>
        <a:bodyPr/>
        <a:lstStyle/>
        <a:p>
          <a:endParaRPr lang="en-US"/>
        </a:p>
      </dgm:t>
    </dgm:pt>
    <dgm:pt modelId="{D8BF8789-6F27-4B54-8C2F-AE18AC659D19}" type="sibTrans" cxnId="{CB38BC0B-3E75-4F84-AD24-B7A17DE75BD9}">
      <dgm:prSet/>
      <dgm:spPr/>
      <dgm:t>
        <a:bodyPr/>
        <a:lstStyle/>
        <a:p>
          <a:endParaRPr lang="en-US"/>
        </a:p>
      </dgm:t>
    </dgm:pt>
    <dgm:pt modelId="{E280CCD9-8251-4E29-A93C-31183E0F3DA5}">
      <dgm:prSet/>
      <dgm:spPr/>
      <dgm:t>
        <a:bodyPr/>
        <a:lstStyle/>
        <a:p>
          <a:r>
            <a:rPr lang="en-US"/>
            <a:t>Premium payment extensions; non-renewal protections and living expense payments</a:t>
          </a:r>
        </a:p>
      </dgm:t>
    </dgm:pt>
    <dgm:pt modelId="{D0FA3F39-0219-4D42-B704-3DE874234600}" type="parTrans" cxnId="{5CBDD12B-DA5A-4572-A00E-4205935E1A98}">
      <dgm:prSet/>
      <dgm:spPr/>
      <dgm:t>
        <a:bodyPr/>
        <a:lstStyle/>
        <a:p>
          <a:endParaRPr lang="en-US"/>
        </a:p>
      </dgm:t>
    </dgm:pt>
    <dgm:pt modelId="{3FB4737C-D8E6-45C0-840C-BAD9FC4FD765}" type="sibTrans" cxnId="{5CBDD12B-DA5A-4572-A00E-4205935E1A98}">
      <dgm:prSet/>
      <dgm:spPr/>
      <dgm:t>
        <a:bodyPr/>
        <a:lstStyle/>
        <a:p>
          <a:endParaRPr lang="en-US"/>
        </a:p>
      </dgm:t>
    </dgm:pt>
    <dgm:pt modelId="{417EA418-AF37-47CC-B32A-A2A8C4741E32}" type="pres">
      <dgm:prSet presAssocID="{B78E1017-E71E-4E9D-802A-8B75079FBEF4}" presName="linear" presStyleCnt="0">
        <dgm:presLayoutVars>
          <dgm:animLvl val="lvl"/>
          <dgm:resizeHandles val="exact"/>
        </dgm:presLayoutVars>
      </dgm:prSet>
      <dgm:spPr/>
    </dgm:pt>
    <dgm:pt modelId="{7C2CA19D-C31F-4257-B398-3F1500DC995D}" type="pres">
      <dgm:prSet presAssocID="{93C71BC0-FE11-48BC-88C4-F56E79043DA2}" presName="parentText" presStyleLbl="node1" presStyleIdx="0" presStyleCnt="4">
        <dgm:presLayoutVars>
          <dgm:chMax val="0"/>
          <dgm:bulletEnabled val="1"/>
        </dgm:presLayoutVars>
      </dgm:prSet>
      <dgm:spPr/>
    </dgm:pt>
    <dgm:pt modelId="{6C545485-568D-4F2F-88ED-10B14EDACA59}" type="pres">
      <dgm:prSet presAssocID="{63C6A4BA-9BE2-4A07-9B37-01122FF43C48}" presName="spacer" presStyleCnt="0"/>
      <dgm:spPr/>
    </dgm:pt>
    <dgm:pt modelId="{F2147AFB-AA0B-4F4E-B2D2-750FFE08BF01}" type="pres">
      <dgm:prSet presAssocID="{042B1346-B312-4036-9B56-2BBA81885D96}" presName="parentText" presStyleLbl="node1" presStyleIdx="1" presStyleCnt="4">
        <dgm:presLayoutVars>
          <dgm:chMax val="0"/>
          <dgm:bulletEnabled val="1"/>
        </dgm:presLayoutVars>
      </dgm:prSet>
      <dgm:spPr/>
    </dgm:pt>
    <dgm:pt modelId="{80CE7FCC-01CA-4906-B2D0-4D97B46AE590}" type="pres">
      <dgm:prSet presAssocID="{A7A7EC02-9634-4D61-B09B-83C4C8C6444D}" presName="spacer" presStyleCnt="0"/>
      <dgm:spPr/>
    </dgm:pt>
    <dgm:pt modelId="{C457AB3B-B2DA-41C7-867B-5C608279E537}" type="pres">
      <dgm:prSet presAssocID="{C6D14F7E-2F76-4275-AFC2-C34576DFB208}" presName="parentText" presStyleLbl="node1" presStyleIdx="2" presStyleCnt="4">
        <dgm:presLayoutVars>
          <dgm:chMax val="0"/>
          <dgm:bulletEnabled val="1"/>
        </dgm:presLayoutVars>
      </dgm:prSet>
      <dgm:spPr/>
    </dgm:pt>
    <dgm:pt modelId="{762D7E43-5B2A-47BC-83FF-63EA2FFCB1A9}" type="pres">
      <dgm:prSet presAssocID="{D8BF8789-6F27-4B54-8C2F-AE18AC659D19}" presName="spacer" presStyleCnt="0"/>
      <dgm:spPr/>
    </dgm:pt>
    <dgm:pt modelId="{E514D2DE-1FD5-41A3-B3F5-B6F9C1C21D5F}" type="pres">
      <dgm:prSet presAssocID="{E280CCD9-8251-4E29-A93C-31183E0F3DA5}" presName="parentText" presStyleLbl="node1" presStyleIdx="3" presStyleCnt="4">
        <dgm:presLayoutVars>
          <dgm:chMax val="0"/>
          <dgm:bulletEnabled val="1"/>
        </dgm:presLayoutVars>
      </dgm:prSet>
      <dgm:spPr/>
    </dgm:pt>
  </dgm:ptLst>
  <dgm:cxnLst>
    <dgm:cxn modelId="{CB38BC0B-3E75-4F84-AD24-B7A17DE75BD9}" srcId="{B78E1017-E71E-4E9D-802A-8B75079FBEF4}" destId="{C6D14F7E-2F76-4275-AFC2-C34576DFB208}" srcOrd="2" destOrd="0" parTransId="{C041753F-A890-4DAE-BC86-C1EC16F4EF41}" sibTransId="{D8BF8789-6F27-4B54-8C2F-AE18AC659D19}"/>
    <dgm:cxn modelId="{C7A61B1B-0D43-4217-B150-4ED31D28A76D}" type="presOf" srcId="{B78E1017-E71E-4E9D-802A-8B75079FBEF4}" destId="{417EA418-AF37-47CC-B32A-A2A8C4741E32}" srcOrd="0" destOrd="0" presId="urn:microsoft.com/office/officeart/2005/8/layout/vList2"/>
    <dgm:cxn modelId="{5CBDD12B-DA5A-4572-A00E-4205935E1A98}" srcId="{B78E1017-E71E-4E9D-802A-8B75079FBEF4}" destId="{E280CCD9-8251-4E29-A93C-31183E0F3DA5}" srcOrd="3" destOrd="0" parTransId="{D0FA3F39-0219-4D42-B704-3DE874234600}" sibTransId="{3FB4737C-D8E6-45C0-840C-BAD9FC4FD765}"/>
    <dgm:cxn modelId="{3EE9AC31-099B-4B03-A396-73A62FFAE152}" type="presOf" srcId="{E280CCD9-8251-4E29-A93C-31183E0F3DA5}" destId="{E514D2DE-1FD5-41A3-B3F5-B6F9C1C21D5F}" srcOrd="0" destOrd="0" presId="urn:microsoft.com/office/officeart/2005/8/layout/vList2"/>
    <dgm:cxn modelId="{F0A73444-DE12-4F36-84FB-B3FB356EE2AD}" srcId="{B78E1017-E71E-4E9D-802A-8B75079FBEF4}" destId="{042B1346-B312-4036-9B56-2BBA81885D96}" srcOrd="1" destOrd="0" parTransId="{2AD700DB-0BF6-4CA9-9357-03D229483468}" sibTransId="{A7A7EC02-9634-4D61-B09B-83C4C8C6444D}"/>
    <dgm:cxn modelId="{817C6173-CE1B-4554-8BD6-C389976F572C}" srcId="{B78E1017-E71E-4E9D-802A-8B75079FBEF4}" destId="{93C71BC0-FE11-48BC-88C4-F56E79043DA2}" srcOrd="0" destOrd="0" parTransId="{9A2689B3-2ED3-45B1-A4AB-FB940328E001}" sibTransId="{63C6A4BA-9BE2-4A07-9B37-01122FF43C48}"/>
    <dgm:cxn modelId="{754AF685-9EE0-40FC-8C56-2098B7DAF25E}" type="presOf" srcId="{042B1346-B312-4036-9B56-2BBA81885D96}" destId="{F2147AFB-AA0B-4F4E-B2D2-750FFE08BF01}" srcOrd="0" destOrd="0" presId="urn:microsoft.com/office/officeart/2005/8/layout/vList2"/>
    <dgm:cxn modelId="{CB33148C-6D7C-4CEC-99F8-36619089BAE9}" type="presOf" srcId="{93C71BC0-FE11-48BC-88C4-F56E79043DA2}" destId="{7C2CA19D-C31F-4257-B398-3F1500DC995D}" srcOrd="0" destOrd="0" presId="urn:microsoft.com/office/officeart/2005/8/layout/vList2"/>
    <dgm:cxn modelId="{46F118CD-41BA-47DA-A974-4DE94E18D54D}" type="presOf" srcId="{C6D14F7E-2F76-4275-AFC2-C34576DFB208}" destId="{C457AB3B-B2DA-41C7-867B-5C608279E537}" srcOrd="0" destOrd="0" presId="urn:microsoft.com/office/officeart/2005/8/layout/vList2"/>
    <dgm:cxn modelId="{122CCB25-1C70-49EA-88CA-64993443991C}" type="presParOf" srcId="{417EA418-AF37-47CC-B32A-A2A8C4741E32}" destId="{7C2CA19D-C31F-4257-B398-3F1500DC995D}" srcOrd="0" destOrd="0" presId="urn:microsoft.com/office/officeart/2005/8/layout/vList2"/>
    <dgm:cxn modelId="{A1CBCD7A-6EDA-4D12-8D66-30AF46F42362}" type="presParOf" srcId="{417EA418-AF37-47CC-B32A-A2A8C4741E32}" destId="{6C545485-568D-4F2F-88ED-10B14EDACA59}" srcOrd="1" destOrd="0" presId="urn:microsoft.com/office/officeart/2005/8/layout/vList2"/>
    <dgm:cxn modelId="{ED5D422C-623D-4AEE-B514-B7FD6F474772}" type="presParOf" srcId="{417EA418-AF37-47CC-B32A-A2A8C4741E32}" destId="{F2147AFB-AA0B-4F4E-B2D2-750FFE08BF01}" srcOrd="2" destOrd="0" presId="urn:microsoft.com/office/officeart/2005/8/layout/vList2"/>
    <dgm:cxn modelId="{5DB5C779-A73F-4B6A-99F7-74DC24403EC8}" type="presParOf" srcId="{417EA418-AF37-47CC-B32A-A2A8C4741E32}" destId="{80CE7FCC-01CA-4906-B2D0-4D97B46AE590}" srcOrd="3" destOrd="0" presId="urn:microsoft.com/office/officeart/2005/8/layout/vList2"/>
    <dgm:cxn modelId="{8B8C83F2-AF3C-4F7C-A4C1-401234ACBED5}" type="presParOf" srcId="{417EA418-AF37-47CC-B32A-A2A8C4741E32}" destId="{C457AB3B-B2DA-41C7-867B-5C608279E537}" srcOrd="4" destOrd="0" presId="urn:microsoft.com/office/officeart/2005/8/layout/vList2"/>
    <dgm:cxn modelId="{9CE9E689-EA77-4129-A003-688E3966D35E}" type="presParOf" srcId="{417EA418-AF37-47CC-B32A-A2A8C4741E32}" destId="{762D7E43-5B2A-47BC-83FF-63EA2FFCB1A9}" srcOrd="5" destOrd="0" presId="urn:microsoft.com/office/officeart/2005/8/layout/vList2"/>
    <dgm:cxn modelId="{1705BE1C-7800-4026-B05E-9F059969932B}" type="presParOf" srcId="{417EA418-AF37-47CC-B32A-A2A8C4741E32}" destId="{E514D2DE-1FD5-41A3-B3F5-B6F9C1C21D5F}"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90B1555-E25A-415C-AE88-ABDE3D64B137}" type="doc">
      <dgm:prSet loTypeId="urn:microsoft.com/office/officeart/2018/5/layout/CenteredIconLabelDescriptionList" loCatId="icon" qsTypeId="urn:microsoft.com/office/officeart/2005/8/quickstyle/simple1" qsCatId="simple" csTypeId="urn:microsoft.com/office/officeart/2018/5/colors/Iconchunking_neutralbg_colorful1" csCatId="colorful" phldr="1"/>
      <dgm:spPr/>
      <dgm:t>
        <a:bodyPr/>
        <a:lstStyle/>
        <a:p>
          <a:endParaRPr lang="en-US"/>
        </a:p>
      </dgm:t>
    </dgm:pt>
    <dgm:pt modelId="{8FAD0E4B-8E93-4479-BE48-16ED66D6A698}">
      <dgm:prSet/>
      <dgm:spPr/>
      <dgm:t>
        <a:bodyPr/>
        <a:lstStyle/>
        <a:p>
          <a:pPr>
            <a:defRPr b="1"/>
          </a:pPr>
          <a:r>
            <a:rPr lang="en-US"/>
            <a:t>Deployment of OSI staff within 24 hours</a:t>
          </a:r>
        </a:p>
      </dgm:t>
    </dgm:pt>
    <dgm:pt modelId="{980E0B0F-F940-41CC-9709-46A52A48BE71}" type="parTrans" cxnId="{809B2814-DF1A-49B9-B06A-511C5DFF7438}">
      <dgm:prSet/>
      <dgm:spPr/>
      <dgm:t>
        <a:bodyPr/>
        <a:lstStyle/>
        <a:p>
          <a:endParaRPr lang="en-US"/>
        </a:p>
      </dgm:t>
    </dgm:pt>
    <dgm:pt modelId="{B7CAE998-53D4-4A0F-8731-4B3EE4CF8DC2}" type="sibTrans" cxnId="{809B2814-DF1A-49B9-B06A-511C5DFF7438}">
      <dgm:prSet/>
      <dgm:spPr/>
      <dgm:t>
        <a:bodyPr/>
        <a:lstStyle/>
        <a:p>
          <a:endParaRPr lang="en-US"/>
        </a:p>
      </dgm:t>
    </dgm:pt>
    <dgm:pt modelId="{8CD3AD55-3A0E-49E4-B270-CF2ADC467CC5}">
      <dgm:prSet/>
      <dgm:spPr/>
      <dgm:t>
        <a:bodyPr/>
        <a:lstStyle/>
        <a:p>
          <a:pPr>
            <a:defRPr b="1"/>
          </a:pPr>
          <a:r>
            <a:rPr lang="en-US"/>
            <a:t>Established Disaster Response Center</a:t>
          </a:r>
        </a:p>
      </dgm:t>
    </dgm:pt>
    <dgm:pt modelId="{D527E672-76ED-4719-A202-F855AA21BAD9}" type="parTrans" cxnId="{08776D8E-8909-4638-92DF-C4537A40A6DC}">
      <dgm:prSet/>
      <dgm:spPr/>
      <dgm:t>
        <a:bodyPr/>
        <a:lstStyle/>
        <a:p>
          <a:endParaRPr lang="en-US"/>
        </a:p>
      </dgm:t>
    </dgm:pt>
    <dgm:pt modelId="{597EDC52-9D4F-4127-915A-39D410FE4996}" type="sibTrans" cxnId="{08776D8E-8909-4638-92DF-C4537A40A6DC}">
      <dgm:prSet/>
      <dgm:spPr/>
      <dgm:t>
        <a:bodyPr/>
        <a:lstStyle/>
        <a:p>
          <a:endParaRPr lang="en-US"/>
        </a:p>
      </dgm:t>
    </dgm:pt>
    <dgm:pt modelId="{5E607909-920C-4FFF-B7C1-719A9DEFB371}">
      <dgm:prSet/>
      <dgm:spPr/>
      <dgm:t>
        <a:bodyPr/>
        <a:lstStyle/>
        <a:p>
          <a:r>
            <a:rPr lang="en-US"/>
            <a:t>Initial damage assessments</a:t>
          </a:r>
        </a:p>
      </dgm:t>
    </dgm:pt>
    <dgm:pt modelId="{BF20353B-1913-4168-B423-F36B3CFE2D0D}" type="parTrans" cxnId="{3C99CCAE-78E2-455D-AA18-5FCB09E52A77}">
      <dgm:prSet/>
      <dgm:spPr/>
      <dgm:t>
        <a:bodyPr/>
        <a:lstStyle/>
        <a:p>
          <a:endParaRPr lang="en-US"/>
        </a:p>
      </dgm:t>
    </dgm:pt>
    <dgm:pt modelId="{1B5059D8-0D66-411A-B1F3-3B5D13CA0C5D}" type="sibTrans" cxnId="{3C99CCAE-78E2-455D-AA18-5FCB09E52A77}">
      <dgm:prSet/>
      <dgm:spPr/>
      <dgm:t>
        <a:bodyPr/>
        <a:lstStyle/>
        <a:p>
          <a:endParaRPr lang="en-US"/>
        </a:p>
      </dgm:t>
    </dgm:pt>
    <dgm:pt modelId="{2C8511B4-44E3-4EE0-B04B-11E4183F46AD}">
      <dgm:prSet/>
      <dgm:spPr/>
      <dgm:t>
        <a:bodyPr/>
        <a:lstStyle/>
        <a:p>
          <a:r>
            <a:rPr lang="en-US"/>
            <a:t>Staffed remained for over 4 months</a:t>
          </a:r>
        </a:p>
      </dgm:t>
    </dgm:pt>
    <dgm:pt modelId="{CC94195B-E3FC-4B58-855A-6D64A51F8789}" type="parTrans" cxnId="{03012F86-3707-452F-AE11-4F05D3F4567A}">
      <dgm:prSet/>
      <dgm:spPr/>
      <dgm:t>
        <a:bodyPr/>
        <a:lstStyle/>
        <a:p>
          <a:endParaRPr lang="en-US"/>
        </a:p>
      </dgm:t>
    </dgm:pt>
    <dgm:pt modelId="{3356F41A-A176-47D5-82CE-37861CEB603B}" type="sibTrans" cxnId="{03012F86-3707-452F-AE11-4F05D3F4567A}">
      <dgm:prSet/>
      <dgm:spPr/>
      <dgm:t>
        <a:bodyPr/>
        <a:lstStyle/>
        <a:p>
          <a:endParaRPr lang="en-US"/>
        </a:p>
      </dgm:t>
    </dgm:pt>
    <dgm:pt modelId="{8DBAB97F-E4B5-4F7A-BC47-B13362A770A7}" type="pres">
      <dgm:prSet presAssocID="{390B1555-E25A-415C-AE88-ABDE3D64B137}" presName="root" presStyleCnt="0">
        <dgm:presLayoutVars>
          <dgm:dir/>
          <dgm:resizeHandles val="exact"/>
        </dgm:presLayoutVars>
      </dgm:prSet>
      <dgm:spPr/>
    </dgm:pt>
    <dgm:pt modelId="{212BB6B7-470A-4ED6-8AF2-D454882776EC}" type="pres">
      <dgm:prSet presAssocID="{8FAD0E4B-8E93-4479-BE48-16ED66D6A698}" presName="compNode" presStyleCnt="0"/>
      <dgm:spPr/>
    </dgm:pt>
    <dgm:pt modelId="{FC8A825D-F702-4282-B97B-72B969F0CA02}" type="pres">
      <dgm:prSet presAssocID="{8FAD0E4B-8E93-4479-BE48-16ED66D6A698}" presName="iconRect" presStyleLbl="node1" presStyleIdx="0" presStyleCnt="2"/>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Users"/>
        </a:ext>
      </dgm:extLst>
    </dgm:pt>
    <dgm:pt modelId="{1464A661-C713-4B4C-904F-FDD32DDC3A28}" type="pres">
      <dgm:prSet presAssocID="{8FAD0E4B-8E93-4479-BE48-16ED66D6A698}" presName="iconSpace" presStyleCnt="0"/>
      <dgm:spPr/>
    </dgm:pt>
    <dgm:pt modelId="{DA8CD332-B9FC-4940-8ECD-F850AB1C1ABF}" type="pres">
      <dgm:prSet presAssocID="{8FAD0E4B-8E93-4479-BE48-16ED66D6A698}" presName="parTx" presStyleLbl="revTx" presStyleIdx="0" presStyleCnt="4">
        <dgm:presLayoutVars>
          <dgm:chMax val="0"/>
          <dgm:chPref val="0"/>
        </dgm:presLayoutVars>
      </dgm:prSet>
      <dgm:spPr/>
    </dgm:pt>
    <dgm:pt modelId="{F78EDEE7-748B-48AD-8B76-875B1B034A52}" type="pres">
      <dgm:prSet presAssocID="{8FAD0E4B-8E93-4479-BE48-16ED66D6A698}" presName="txSpace" presStyleCnt="0"/>
      <dgm:spPr/>
    </dgm:pt>
    <dgm:pt modelId="{0AF5476E-8E87-4F62-9087-659B8E47F5FF}" type="pres">
      <dgm:prSet presAssocID="{8FAD0E4B-8E93-4479-BE48-16ED66D6A698}" presName="desTx" presStyleLbl="revTx" presStyleIdx="1" presStyleCnt="4">
        <dgm:presLayoutVars/>
      </dgm:prSet>
      <dgm:spPr/>
    </dgm:pt>
    <dgm:pt modelId="{811ABAE9-5835-4B92-8E27-A1113A30D090}" type="pres">
      <dgm:prSet presAssocID="{B7CAE998-53D4-4A0F-8731-4B3EE4CF8DC2}" presName="sibTrans" presStyleCnt="0"/>
      <dgm:spPr/>
    </dgm:pt>
    <dgm:pt modelId="{862AB58C-EBBC-4E82-8CA4-F40A4CDDDF10}" type="pres">
      <dgm:prSet presAssocID="{8CD3AD55-3A0E-49E4-B270-CF2ADC467CC5}" presName="compNode" presStyleCnt="0"/>
      <dgm:spPr/>
    </dgm:pt>
    <dgm:pt modelId="{F1893E97-78BC-479C-B1BA-431B98D87EA8}" type="pres">
      <dgm:prSet presAssocID="{8CD3AD55-3A0E-49E4-B270-CF2ADC467CC5}" presName="iconRect" presStyleLbl="node1" presStyleIdx="1" presStyleCnt="2"/>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heckmark"/>
        </a:ext>
      </dgm:extLst>
    </dgm:pt>
    <dgm:pt modelId="{3D1B9272-5CD8-40D0-ABB4-0649CEF2F0AB}" type="pres">
      <dgm:prSet presAssocID="{8CD3AD55-3A0E-49E4-B270-CF2ADC467CC5}" presName="iconSpace" presStyleCnt="0"/>
      <dgm:spPr/>
    </dgm:pt>
    <dgm:pt modelId="{ADAE2A38-30F1-4765-9F7C-6C19F4883C46}" type="pres">
      <dgm:prSet presAssocID="{8CD3AD55-3A0E-49E4-B270-CF2ADC467CC5}" presName="parTx" presStyleLbl="revTx" presStyleIdx="2" presStyleCnt="4">
        <dgm:presLayoutVars>
          <dgm:chMax val="0"/>
          <dgm:chPref val="0"/>
        </dgm:presLayoutVars>
      </dgm:prSet>
      <dgm:spPr/>
    </dgm:pt>
    <dgm:pt modelId="{69783F43-C181-4FF7-BB92-1A1724157FD5}" type="pres">
      <dgm:prSet presAssocID="{8CD3AD55-3A0E-49E4-B270-CF2ADC467CC5}" presName="txSpace" presStyleCnt="0"/>
      <dgm:spPr/>
    </dgm:pt>
    <dgm:pt modelId="{619331ED-88B5-46C2-91E3-191E1FE0A76C}" type="pres">
      <dgm:prSet presAssocID="{8CD3AD55-3A0E-49E4-B270-CF2ADC467CC5}" presName="desTx" presStyleLbl="revTx" presStyleIdx="3" presStyleCnt="4">
        <dgm:presLayoutVars/>
      </dgm:prSet>
      <dgm:spPr/>
    </dgm:pt>
  </dgm:ptLst>
  <dgm:cxnLst>
    <dgm:cxn modelId="{68183200-8B33-4B2C-AE97-F4E1114A3DDC}" type="presOf" srcId="{390B1555-E25A-415C-AE88-ABDE3D64B137}" destId="{8DBAB97F-E4B5-4F7A-BC47-B13362A770A7}" srcOrd="0" destOrd="0" presId="urn:microsoft.com/office/officeart/2018/5/layout/CenteredIconLabelDescriptionList"/>
    <dgm:cxn modelId="{809B2814-DF1A-49B9-B06A-511C5DFF7438}" srcId="{390B1555-E25A-415C-AE88-ABDE3D64B137}" destId="{8FAD0E4B-8E93-4479-BE48-16ED66D6A698}" srcOrd="0" destOrd="0" parTransId="{980E0B0F-F940-41CC-9709-46A52A48BE71}" sibTransId="{B7CAE998-53D4-4A0F-8731-4B3EE4CF8DC2}"/>
    <dgm:cxn modelId="{50C8DB2F-2FB3-49E2-A1EF-BBB200C9E793}" type="presOf" srcId="{8CD3AD55-3A0E-49E4-B270-CF2ADC467CC5}" destId="{ADAE2A38-30F1-4765-9F7C-6C19F4883C46}" srcOrd="0" destOrd="0" presId="urn:microsoft.com/office/officeart/2018/5/layout/CenteredIconLabelDescriptionList"/>
    <dgm:cxn modelId="{1ABC8E69-9389-4C26-8E05-839E7765F589}" type="presOf" srcId="{5E607909-920C-4FFF-B7C1-719A9DEFB371}" destId="{619331ED-88B5-46C2-91E3-191E1FE0A76C}" srcOrd="0" destOrd="0" presId="urn:microsoft.com/office/officeart/2018/5/layout/CenteredIconLabelDescriptionList"/>
    <dgm:cxn modelId="{03012F86-3707-452F-AE11-4F05D3F4567A}" srcId="{8CD3AD55-3A0E-49E4-B270-CF2ADC467CC5}" destId="{2C8511B4-44E3-4EE0-B04B-11E4183F46AD}" srcOrd="1" destOrd="0" parTransId="{CC94195B-E3FC-4B58-855A-6D64A51F8789}" sibTransId="{3356F41A-A176-47D5-82CE-37861CEB603B}"/>
    <dgm:cxn modelId="{08776D8E-8909-4638-92DF-C4537A40A6DC}" srcId="{390B1555-E25A-415C-AE88-ABDE3D64B137}" destId="{8CD3AD55-3A0E-49E4-B270-CF2ADC467CC5}" srcOrd="1" destOrd="0" parTransId="{D527E672-76ED-4719-A202-F855AA21BAD9}" sibTransId="{597EDC52-9D4F-4127-915A-39D410FE4996}"/>
    <dgm:cxn modelId="{3C99CCAE-78E2-455D-AA18-5FCB09E52A77}" srcId="{8CD3AD55-3A0E-49E4-B270-CF2ADC467CC5}" destId="{5E607909-920C-4FFF-B7C1-719A9DEFB371}" srcOrd="0" destOrd="0" parTransId="{BF20353B-1913-4168-B423-F36B3CFE2D0D}" sibTransId="{1B5059D8-0D66-411A-B1F3-3B5D13CA0C5D}"/>
    <dgm:cxn modelId="{93D847BC-7666-4596-ABE4-CF6A1A62CFA6}" type="presOf" srcId="{2C8511B4-44E3-4EE0-B04B-11E4183F46AD}" destId="{619331ED-88B5-46C2-91E3-191E1FE0A76C}" srcOrd="0" destOrd="1" presId="urn:microsoft.com/office/officeart/2018/5/layout/CenteredIconLabelDescriptionList"/>
    <dgm:cxn modelId="{425075BC-1A25-4B5D-852A-BE776DA9C6CE}" type="presOf" srcId="{8FAD0E4B-8E93-4479-BE48-16ED66D6A698}" destId="{DA8CD332-B9FC-4940-8ECD-F850AB1C1ABF}" srcOrd="0" destOrd="0" presId="urn:microsoft.com/office/officeart/2018/5/layout/CenteredIconLabelDescriptionList"/>
    <dgm:cxn modelId="{19CBA1BD-6413-4FB8-8FF8-10A3B4BA8CDD}" type="presParOf" srcId="{8DBAB97F-E4B5-4F7A-BC47-B13362A770A7}" destId="{212BB6B7-470A-4ED6-8AF2-D454882776EC}" srcOrd="0" destOrd="0" presId="urn:microsoft.com/office/officeart/2018/5/layout/CenteredIconLabelDescriptionList"/>
    <dgm:cxn modelId="{58A06F52-4CB7-48F8-95B7-1E9EB4B1BB83}" type="presParOf" srcId="{212BB6B7-470A-4ED6-8AF2-D454882776EC}" destId="{FC8A825D-F702-4282-B97B-72B969F0CA02}" srcOrd="0" destOrd="0" presId="urn:microsoft.com/office/officeart/2018/5/layout/CenteredIconLabelDescriptionList"/>
    <dgm:cxn modelId="{F9225E8F-80EF-43B7-ADEF-1BD8DD167ED9}" type="presParOf" srcId="{212BB6B7-470A-4ED6-8AF2-D454882776EC}" destId="{1464A661-C713-4B4C-904F-FDD32DDC3A28}" srcOrd="1" destOrd="0" presId="urn:microsoft.com/office/officeart/2018/5/layout/CenteredIconLabelDescriptionList"/>
    <dgm:cxn modelId="{AC97C655-2C02-4CEF-BAD5-7DF8479B9EFC}" type="presParOf" srcId="{212BB6B7-470A-4ED6-8AF2-D454882776EC}" destId="{DA8CD332-B9FC-4940-8ECD-F850AB1C1ABF}" srcOrd="2" destOrd="0" presId="urn:microsoft.com/office/officeart/2018/5/layout/CenteredIconLabelDescriptionList"/>
    <dgm:cxn modelId="{6B129233-515E-4B0B-A032-BEECD0629B48}" type="presParOf" srcId="{212BB6B7-470A-4ED6-8AF2-D454882776EC}" destId="{F78EDEE7-748B-48AD-8B76-875B1B034A52}" srcOrd="3" destOrd="0" presId="urn:microsoft.com/office/officeart/2018/5/layout/CenteredIconLabelDescriptionList"/>
    <dgm:cxn modelId="{0F04B5B4-5CAF-4712-B435-9971CA91EEA4}" type="presParOf" srcId="{212BB6B7-470A-4ED6-8AF2-D454882776EC}" destId="{0AF5476E-8E87-4F62-9087-659B8E47F5FF}" srcOrd="4" destOrd="0" presId="urn:microsoft.com/office/officeart/2018/5/layout/CenteredIconLabelDescriptionList"/>
    <dgm:cxn modelId="{D37B37C3-CCB5-4906-B2C0-6457E59D8E34}" type="presParOf" srcId="{8DBAB97F-E4B5-4F7A-BC47-B13362A770A7}" destId="{811ABAE9-5835-4B92-8E27-A1113A30D090}" srcOrd="1" destOrd="0" presId="urn:microsoft.com/office/officeart/2018/5/layout/CenteredIconLabelDescriptionList"/>
    <dgm:cxn modelId="{29CDDC3B-AA5C-4771-8ADF-75A0DBB6126A}" type="presParOf" srcId="{8DBAB97F-E4B5-4F7A-BC47-B13362A770A7}" destId="{862AB58C-EBBC-4E82-8CA4-F40A4CDDDF10}" srcOrd="2" destOrd="0" presId="urn:microsoft.com/office/officeart/2018/5/layout/CenteredIconLabelDescriptionList"/>
    <dgm:cxn modelId="{46AFA66B-AFF7-4CCF-8E3C-E0582445D5A3}" type="presParOf" srcId="{862AB58C-EBBC-4E82-8CA4-F40A4CDDDF10}" destId="{F1893E97-78BC-479C-B1BA-431B98D87EA8}" srcOrd="0" destOrd="0" presId="urn:microsoft.com/office/officeart/2018/5/layout/CenteredIconLabelDescriptionList"/>
    <dgm:cxn modelId="{BCBF316B-3810-4F29-96C1-29F1ACC7FF20}" type="presParOf" srcId="{862AB58C-EBBC-4E82-8CA4-F40A4CDDDF10}" destId="{3D1B9272-5CD8-40D0-ABB4-0649CEF2F0AB}" srcOrd="1" destOrd="0" presId="urn:microsoft.com/office/officeart/2018/5/layout/CenteredIconLabelDescriptionList"/>
    <dgm:cxn modelId="{6BCFFF59-5314-4BC4-98AC-CB943508D7A6}" type="presParOf" srcId="{862AB58C-EBBC-4E82-8CA4-F40A4CDDDF10}" destId="{ADAE2A38-30F1-4765-9F7C-6C19F4883C46}" srcOrd="2" destOrd="0" presId="urn:microsoft.com/office/officeart/2018/5/layout/CenteredIconLabelDescriptionList"/>
    <dgm:cxn modelId="{C63FA5A2-D416-4423-B693-076D6994D054}" type="presParOf" srcId="{862AB58C-EBBC-4E82-8CA4-F40A4CDDDF10}" destId="{69783F43-C181-4FF7-BB92-1A1724157FD5}" srcOrd="3" destOrd="0" presId="urn:microsoft.com/office/officeart/2018/5/layout/CenteredIconLabelDescriptionList"/>
    <dgm:cxn modelId="{C7931F22-D72F-41D6-898A-3578F4ED7347}" type="presParOf" srcId="{862AB58C-EBBC-4E82-8CA4-F40A4CDDDF10}" destId="{619331ED-88B5-46C2-91E3-191E1FE0A76C}" srcOrd="4" destOrd="0" presId="urn:microsoft.com/office/officeart/2018/5/layout/CenteredIconLabelDescrip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FBE8414-3284-4018-A53C-4A1B23F75684}" type="doc">
      <dgm:prSet loTypeId="urn:microsoft.com/office/officeart/2018/5/layout/CenteredIconLabelDescriptionList" loCatId="icon" qsTypeId="urn:microsoft.com/office/officeart/2005/8/quickstyle/simple1" qsCatId="simple" csTypeId="urn:microsoft.com/office/officeart/2018/5/colors/Iconchunking_neutralbg_colorful1" csCatId="colorful" phldr="1"/>
      <dgm:spPr/>
      <dgm:t>
        <a:bodyPr/>
        <a:lstStyle/>
        <a:p>
          <a:endParaRPr lang="en-US"/>
        </a:p>
      </dgm:t>
    </dgm:pt>
    <dgm:pt modelId="{80A241D7-475E-4D4D-9702-F0FD70764D4D}">
      <dgm:prSet/>
      <dgm:spPr/>
      <dgm:t>
        <a:bodyPr/>
        <a:lstStyle/>
        <a:p>
          <a:pPr>
            <a:defRPr b="1"/>
          </a:pPr>
          <a:r>
            <a:rPr lang="en-US"/>
            <a:t>Mitigation-focused bills</a:t>
          </a:r>
        </a:p>
      </dgm:t>
    </dgm:pt>
    <dgm:pt modelId="{07078AE7-6A1E-4D2F-9A15-471897F49C73}" type="parTrans" cxnId="{21D99892-1648-4D3A-A9B2-4CC85621DFC9}">
      <dgm:prSet/>
      <dgm:spPr/>
      <dgm:t>
        <a:bodyPr/>
        <a:lstStyle/>
        <a:p>
          <a:endParaRPr lang="en-US"/>
        </a:p>
      </dgm:t>
    </dgm:pt>
    <dgm:pt modelId="{4D2FC092-524E-433A-9CFB-59649249C25F}" type="sibTrans" cxnId="{21D99892-1648-4D3A-A9B2-4CC85621DFC9}">
      <dgm:prSet/>
      <dgm:spPr/>
      <dgm:t>
        <a:bodyPr/>
        <a:lstStyle/>
        <a:p>
          <a:endParaRPr lang="en-US"/>
        </a:p>
      </dgm:t>
    </dgm:pt>
    <dgm:pt modelId="{D4BD4376-0335-4438-A003-3C5463EA41DF}">
      <dgm:prSet/>
      <dgm:spPr/>
      <dgm:t>
        <a:bodyPr/>
        <a:lstStyle/>
        <a:p>
          <a:r>
            <a:rPr lang="en-US"/>
            <a:t>SB 33: OSI added to NM Fire Planning Task Force</a:t>
          </a:r>
        </a:p>
      </dgm:t>
    </dgm:pt>
    <dgm:pt modelId="{B5DE0620-3E30-41FE-A999-04126B9BE77A}" type="parTrans" cxnId="{A7BC4344-67A1-4D30-9B2D-403229C50B93}">
      <dgm:prSet/>
      <dgm:spPr/>
      <dgm:t>
        <a:bodyPr/>
        <a:lstStyle/>
        <a:p>
          <a:endParaRPr lang="en-US"/>
        </a:p>
      </dgm:t>
    </dgm:pt>
    <dgm:pt modelId="{BB693C64-89B9-4B65-A90C-856CC4DECB89}" type="sibTrans" cxnId="{A7BC4344-67A1-4D30-9B2D-403229C50B93}">
      <dgm:prSet/>
      <dgm:spPr/>
      <dgm:t>
        <a:bodyPr/>
        <a:lstStyle/>
        <a:p>
          <a:endParaRPr lang="en-US"/>
        </a:p>
      </dgm:t>
    </dgm:pt>
    <dgm:pt modelId="{0B5FA332-F8E7-4CBA-9178-E1C8459908A9}">
      <dgm:prSet/>
      <dgm:spPr/>
      <dgm:t>
        <a:bodyPr/>
        <a:lstStyle/>
        <a:p>
          <a:r>
            <a:rPr lang="en-US"/>
            <a:t>Insurance Institute of Business and Home Safety (IBHS) mitigation standards adopted statewide</a:t>
          </a:r>
        </a:p>
      </dgm:t>
    </dgm:pt>
    <dgm:pt modelId="{AFBB9D1F-D51C-4152-925D-37797303839A}" type="parTrans" cxnId="{946A869B-A15A-4146-B583-20287E2B57CF}">
      <dgm:prSet/>
      <dgm:spPr/>
      <dgm:t>
        <a:bodyPr/>
        <a:lstStyle/>
        <a:p>
          <a:endParaRPr lang="en-US"/>
        </a:p>
      </dgm:t>
    </dgm:pt>
    <dgm:pt modelId="{4F35F94A-BD81-48B8-9C92-45AA5168E19C}" type="sibTrans" cxnId="{946A869B-A15A-4146-B583-20287E2B57CF}">
      <dgm:prSet/>
      <dgm:spPr/>
      <dgm:t>
        <a:bodyPr/>
        <a:lstStyle/>
        <a:p>
          <a:endParaRPr lang="en-US"/>
        </a:p>
      </dgm:t>
    </dgm:pt>
    <dgm:pt modelId="{35F186BD-7C41-4FD0-980F-EBB485A414B8}">
      <dgm:prSet/>
      <dgm:spPr/>
      <dgm:t>
        <a:bodyPr/>
        <a:lstStyle/>
        <a:p>
          <a:pPr>
            <a:defRPr b="1"/>
          </a:pPr>
          <a:r>
            <a:rPr lang="en-US"/>
            <a:t>Fund Appropriation</a:t>
          </a:r>
        </a:p>
      </dgm:t>
    </dgm:pt>
    <dgm:pt modelId="{DC7D60DE-9875-46C5-AD74-0EB58D05F547}" type="parTrans" cxnId="{9284F75A-0B0D-4419-82C5-8524680D47CE}">
      <dgm:prSet/>
      <dgm:spPr/>
      <dgm:t>
        <a:bodyPr/>
        <a:lstStyle/>
        <a:p>
          <a:endParaRPr lang="en-US"/>
        </a:p>
      </dgm:t>
    </dgm:pt>
    <dgm:pt modelId="{E6A19446-E2D9-420B-9A3B-99CD4D97565F}" type="sibTrans" cxnId="{9284F75A-0B0D-4419-82C5-8524680D47CE}">
      <dgm:prSet/>
      <dgm:spPr/>
      <dgm:t>
        <a:bodyPr/>
        <a:lstStyle/>
        <a:p>
          <a:endParaRPr lang="en-US"/>
        </a:p>
      </dgm:t>
    </dgm:pt>
    <dgm:pt modelId="{C7F83544-15CA-4CB6-A9AB-54446F81C3C0}">
      <dgm:prSet/>
      <dgm:spPr/>
      <dgm:t>
        <a:bodyPr/>
        <a:lstStyle/>
        <a:p>
          <a:r>
            <a:rPr lang="en-US"/>
            <a:t>$10M to mitigation of FAIR Plan homes</a:t>
          </a:r>
        </a:p>
      </dgm:t>
    </dgm:pt>
    <dgm:pt modelId="{4B833120-E2E3-4069-8DEA-83771FD8D31F}" type="parTrans" cxnId="{BA7C8FEB-05BB-426D-8E12-76BE1C5A04E5}">
      <dgm:prSet/>
      <dgm:spPr/>
      <dgm:t>
        <a:bodyPr/>
        <a:lstStyle/>
        <a:p>
          <a:endParaRPr lang="en-US"/>
        </a:p>
      </dgm:t>
    </dgm:pt>
    <dgm:pt modelId="{EB5125E1-5506-41AF-8FC3-A027DCB2746E}" type="sibTrans" cxnId="{BA7C8FEB-05BB-426D-8E12-76BE1C5A04E5}">
      <dgm:prSet/>
      <dgm:spPr/>
      <dgm:t>
        <a:bodyPr/>
        <a:lstStyle/>
        <a:p>
          <a:endParaRPr lang="en-US"/>
        </a:p>
      </dgm:t>
    </dgm:pt>
    <dgm:pt modelId="{58F71FD8-EA44-48EF-B288-5C77AE3B49D2}">
      <dgm:prSet/>
      <dgm:spPr/>
      <dgm:t>
        <a:bodyPr/>
        <a:lstStyle/>
        <a:p>
          <a:r>
            <a:rPr lang="en-US"/>
            <a:t>$2M for statewide fire insurance market study</a:t>
          </a:r>
        </a:p>
      </dgm:t>
    </dgm:pt>
    <dgm:pt modelId="{FD8BA7D0-5BC4-45D7-82CE-3902CAA5436C}" type="parTrans" cxnId="{1823B208-625B-40AD-AEED-BE4D27B796D3}">
      <dgm:prSet/>
      <dgm:spPr/>
      <dgm:t>
        <a:bodyPr/>
        <a:lstStyle/>
        <a:p>
          <a:endParaRPr lang="en-US"/>
        </a:p>
      </dgm:t>
    </dgm:pt>
    <dgm:pt modelId="{55025A24-126A-4B0B-BDCC-8BF6C32DDB61}" type="sibTrans" cxnId="{1823B208-625B-40AD-AEED-BE4D27B796D3}">
      <dgm:prSet/>
      <dgm:spPr/>
      <dgm:t>
        <a:bodyPr/>
        <a:lstStyle/>
        <a:p>
          <a:endParaRPr lang="en-US"/>
        </a:p>
      </dgm:t>
    </dgm:pt>
    <dgm:pt modelId="{7A888FE8-6D11-4BB4-8274-7002395524A0}">
      <dgm:prSet/>
      <dgm:spPr/>
      <dgm:t>
        <a:bodyPr/>
        <a:lstStyle/>
        <a:p>
          <a:r>
            <a:rPr lang="en-US"/>
            <a:t>ZestyAI statewide fire hazard mapping down to parcel level</a:t>
          </a:r>
        </a:p>
      </dgm:t>
    </dgm:pt>
    <dgm:pt modelId="{326449BA-D4EB-4D7A-A6BB-F9A1608F09F0}" type="parTrans" cxnId="{08BB3589-C194-4DCF-8A4A-DA0C4857DC02}">
      <dgm:prSet/>
      <dgm:spPr/>
      <dgm:t>
        <a:bodyPr/>
        <a:lstStyle/>
        <a:p>
          <a:endParaRPr lang="en-US"/>
        </a:p>
      </dgm:t>
    </dgm:pt>
    <dgm:pt modelId="{BA858B39-FAD9-485D-86DA-325B0A3FC932}" type="sibTrans" cxnId="{08BB3589-C194-4DCF-8A4A-DA0C4857DC02}">
      <dgm:prSet/>
      <dgm:spPr/>
      <dgm:t>
        <a:bodyPr/>
        <a:lstStyle/>
        <a:p>
          <a:endParaRPr lang="en-US"/>
        </a:p>
      </dgm:t>
    </dgm:pt>
    <dgm:pt modelId="{955E337E-4157-4778-A937-610752024E37}">
      <dgm:prSet/>
      <dgm:spPr/>
      <dgm:t>
        <a:bodyPr/>
        <a:lstStyle/>
        <a:p>
          <a:r>
            <a:rPr lang="en-US"/>
            <a:t>Public Awareness Campaign</a:t>
          </a:r>
        </a:p>
      </dgm:t>
    </dgm:pt>
    <dgm:pt modelId="{8738EA9C-B434-4E5A-8548-997EE5DA981B}" type="parTrans" cxnId="{6F8270DB-6C25-4C0D-A16B-D31DF5ED457A}">
      <dgm:prSet/>
      <dgm:spPr/>
      <dgm:t>
        <a:bodyPr/>
        <a:lstStyle/>
        <a:p>
          <a:endParaRPr lang="en-US"/>
        </a:p>
      </dgm:t>
    </dgm:pt>
    <dgm:pt modelId="{51C1DCA9-0A19-4416-8EA3-04425DDDEAA9}" type="sibTrans" cxnId="{6F8270DB-6C25-4C0D-A16B-D31DF5ED457A}">
      <dgm:prSet/>
      <dgm:spPr/>
      <dgm:t>
        <a:bodyPr/>
        <a:lstStyle/>
        <a:p>
          <a:endParaRPr lang="en-US"/>
        </a:p>
      </dgm:t>
    </dgm:pt>
    <dgm:pt modelId="{0C168D87-B8D4-42F7-A5D6-C39659C11BF8}" type="pres">
      <dgm:prSet presAssocID="{DFBE8414-3284-4018-A53C-4A1B23F75684}" presName="root" presStyleCnt="0">
        <dgm:presLayoutVars>
          <dgm:dir/>
          <dgm:resizeHandles val="exact"/>
        </dgm:presLayoutVars>
      </dgm:prSet>
      <dgm:spPr/>
    </dgm:pt>
    <dgm:pt modelId="{F82CD82D-B7BD-4C57-B891-083236F9A08A}" type="pres">
      <dgm:prSet presAssocID="{80A241D7-475E-4D4D-9702-F0FD70764D4D}" presName="compNode" presStyleCnt="0"/>
      <dgm:spPr/>
    </dgm:pt>
    <dgm:pt modelId="{28AC6BEF-D656-4095-A31A-42F5F4CE022E}" type="pres">
      <dgm:prSet presAssocID="{80A241D7-475E-4D4D-9702-F0FD70764D4D}" presName="iconRect" presStyleLbl="node1" presStyleIdx="0" presStyleCnt="2"/>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Firefighter"/>
        </a:ext>
      </dgm:extLst>
    </dgm:pt>
    <dgm:pt modelId="{45FA56A3-8087-4BF7-9CE3-3F4F9CFDEA60}" type="pres">
      <dgm:prSet presAssocID="{80A241D7-475E-4D4D-9702-F0FD70764D4D}" presName="iconSpace" presStyleCnt="0"/>
      <dgm:spPr/>
    </dgm:pt>
    <dgm:pt modelId="{DB715A3F-21F3-44AC-B7FE-8A9AAD21B715}" type="pres">
      <dgm:prSet presAssocID="{80A241D7-475E-4D4D-9702-F0FD70764D4D}" presName="parTx" presStyleLbl="revTx" presStyleIdx="0" presStyleCnt="4">
        <dgm:presLayoutVars>
          <dgm:chMax val="0"/>
          <dgm:chPref val="0"/>
        </dgm:presLayoutVars>
      </dgm:prSet>
      <dgm:spPr/>
    </dgm:pt>
    <dgm:pt modelId="{34A73672-D407-4E36-B095-FD6E377F6243}" type="pres">
      <dgm:prSet presAssocID="{80A241D7-475E-4D4D-9702-F0FD70764D4D}" presName="txSpace" presStyleCnt="0"/>
      <dgm:spPr/>
    </dgm:pt>
    <dgm:pt modelId="{FA7947B1-8783-4B10-8B72-49F9A650A29E}" type="pres">
      <dgm:prSet presAssocID="{80A241D7-475E-4D4D-9702-F0FD70764D4D}" presName="desTx" presStyleLbl="revTx" presStyleIdx="1" presStyleCnt="4">
        <dgm:presLayoutVars/>
      </dgm:prSet>
      <dgm:spPr/>
    </dgm:pt>
    <dgm:pt modelId="{8333BCE0-44E2-4234-A6E7-5FD2B1F5D943}" type="pres">
      <dgm:prSet presAssocID="{4D2FC092-524E-433A-9CFB-59649249C25F}" presName="sibTrans" presStyleCnt="0"/>
      <dgm:spPr/>
    </dgm:pt>
    <dgm:pt modelId="{E5E9F277-A796-4565-9BA0-295CF8E97431}" type="pres">
      <dgm:prSet presAssocID="{35F186BD-7C41-4FD0-980F-EBB485A414B8}" presName="compNode" presStyleCnt="0"/>
      <dgm:spPr/>
    </dgm:pt>
    <dgm:pt modelId="{C1742208-66F6-44F2-919C-C3D2FAC5287A}" type="pres">
      <dgm:prSet presAssocID="{35F186BD-7C41-4FD0-980F-EBB485A414B8}" presName="iconRect" presStyleLbl="node1" presStyleIdx="1" presStyleCnt="2"/>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House"/>
        </a:ext>
      </dgm:extLst>
    </dgm:pt>
    <dgm:pt modelId="{36FB70C0-651F-4527-BEF7-C725582649F2}" type="pres">
      <dgm:prSet presAssocID="{35F186BD-7C41-4FD0-980F-EBB485A414B8}" presName="iconSpace" presStyleCnt="0"/>
      <dgm:spPr/>
    </dgm:pt>
    <dgm:pt modelId="{ACD79571-DFA1-4F31-A2D7-FAA510FDC103}" type="pres">
      <dgm:prSet presAssocID="{35F186BD-7C41-4FD0-980F-EBB485A414B8}" presName="parTx" presStyleLbl="revTx" presStyleIdx="2" presStyleCnt="4">
        <dgm:presLayoutVars>
          <dgm:chMax val="0"/>
          <dgm:chPref val="0"/>
        </dgm:presLayoutVars>
      </dgm:prSet>
      <dgm:spPr/>
    </dgm:pt>
    <dgm:pt modelId="{0552A691-4C8A-4FC4-B001-6379AB2416F1}" type="pres">
      <dgm:prSet presAssocID="{35F186BD-7C41-4FD0-980F-EBB485A414B8}" presName="txSpace" presStyleCnt="0"/>
      <dgm:spPr/>
    </dgm:pt>
    <dgm:pt modelId="{40674BEF-7D74-41BC-AC11-6C812EDBA08C}" type="pres">
      <dgm:prSet presAssocID="{35F186BD-7C41-4FD0-980F-EBB485A414B8}" presName="desTx" presStyleLbl="revTx" presStyleIdx="3" presStyleCnt="4">
        <dgm:presLayoutVars/>
      </dgm:prSet>
      <dgm:spPr/>
    </dgm:pt>
  </dgm:ptLst>
  <dgm:cxnLst>
    <dgm:cxn modelId="{1823B208-625B-40AD-AEED-BE4D27B796D3}" srcId="{35F186BD-7C41-4FD0-980F-EBB485A414B8}" destId="{58F71FD8-EA44-48EF-B288-5C77AE3B49D2}" srcOrd="1" destOrd="0" parTransId="{FD8BA7D0-5BC4-45D7-82CE-3902CAA5436C}" sibTransId="{55025A24-126A-4B0B-BDCC-8BF6C32DDB61}"/>
    <dgm:cxn modelId="{2E52F316-219F-4424-A4FD-E50F39C707B6}" type="presOf" srcId="{955E337E-4157-4778-A937-610752024E37}" destId="{40674BEF-7D74-41BC-AC11-6C812EDBA08C}" srcOrd="0" destOrd="3" presId="urn:microsoft.com/office/officeart/2018/5/layout/CenteredIconLabelDescriptionList"/>
    <dgm:cxn modelId="{D98B7329-1827-43DE-97B7-64A5641CEEA8}" type="presOf" srcId="{DFBE8414-3284-4018-A53C-4A1B23F75684}" destId="{0C168D87-B8D4-42F7-A5D6-C39659C11BF8}" srcOrd="0" destOrd="0" presId="urn:microsoft.com/office/officeart/2018/5/layout/CenteredIconLabelDescriptionList"/>
    <dgm:cxn modelId="{9C290D36-3689-43A7-964F-728798C05D58}" type="presOf" srcId="{D4BD4376-0335-4438-A003-3C5463EA41DF}" destId="{FA7947B1-8783-4B10-8B72-49F9A650A29E}" srcOrd="0" destOrd="0" presId="urn:microsoft.com/office/officeart/2018/5/layout/CenteredIconLabelDescriptionList"/>
    <dgm:cxn modelId="{1E9AFE62-73CD-46D5-9FF3-AAC3A7C49465}" type="presOf" srcId="{0B5FA332-F8E7-4CBA-9178-E1C8459908A9}" destId="{FA7947B1-8783-4B10-8B72-49F9A650A29E}" srcOrd="0" destOrd="1" presId="urn:microsoft.com/office/officeart/2018/5/layout/CenteredIconLabelDescriptionList"/>
    <dgm:cxn modelId="{A7BC4344-67A1-4D30-9B2D-403229C50B93}" srcId="{80A241D7-475E-4D4D-9702-F0FD70764D4D}" destId="{D4BD4376-0335-4438-A003-3C5463EA41DF}" srcOrd="0" destOrd="0" parTransId="{B5DE0620-3E30-41FE-A999-04126B9BE77A}" sibTransId="{BB693C64-89B9-4B65-A90C-856CC4DECB89}"/>
    <dgm:cxn modelId="{9284F75A-0B0D-4419-82C5-8524680D47CE}" srcId="{DFBE8414-3284-4018-A53C-4A1B23F75684}" destId="{35F186BD-7C41-4FD0-980F-EBB485A414B8}" srcOrd="1" destOrd="0" parTransId="{DC7D60DE-9875-46C5-AD74-0EB58D05F547}" sibTransId="{E6A19446-E2D9-420B-9A3B-99CD4D97565F}"/>
    <dgm:cxn modelId="{08BB3589-C194-4DCF-8A4A-DA0C4857DC02}" srcId="{58F71FD8-EA44-48EF-B288-5C77AE3B49D2}" destId="{7A888FE8-6D11-4BB4-8274-7002395524A0}" srcOrd="0" destOrd="0" parTransId="{326449BA-D4EB-4D7A-A6BB-F9A1608F09F0}" sibTransId="{BA858B39-FAD9-485D-86DA-325B0A3FC932}"/>
    <dgm:cxn modelId="{048A3C8A-0761-4407-80FF-0FD31B299AED}" type="presOf" srcId="{C7F83544-15CA-4CB6-A9AB-54446F81C3C0}" destId="{40674BEF-7D74-41BC-AC11-6C812EDBA08C}" srcOrd="0" destOrd="0" presId="urn:microsoft.com/office/officeart/2018/5/layout/CenteredIconLabelDescriptionList"/>
    <dgm:cxn modelId="{3DA7568E-28D3-4D8E-9DD5-78F246A87536}" type="presOf" srcId="{58F71FD8-EA44-48EF-B288-5C77AE3B49D2}" destId="{40674BEF-7D74-41BC-AC11-6C812EDBA08C}" srcOrd="0" destOrd="1" presId="urn:microsoft.com/office/officeart/2018/5/layout/CenteredIconLabelDescriptionList"/>
    <dgm:cxn modelId="{21D99892-1648-4D3A-A9B2-4CC85621DFC9}" srcId="{DFBE8414-3284-4018-A53C-4A1B23F75684}" destId="{80A241D7-475E-4D4D-9702-F0FD70764D4D}" srcOrd="0" destOrd="0" parTransId="{07078AE7-6A1E-4D2F-9A15-471897F49C73}" sibTransId="{4D2FC092-524E-433A-9CFB-59649249C25F}"/>
    <dgm:cxn modelId="{946A869B-A15A-4146-B583-20287E2B57CF}" srcId="{80A241D7-475E-4D4D-9702-F0FD70764D4D}" destId="{0B5FA332-F8E7-4CBA-9178-E1C8459908A9}" srcOrd="1" destOrd="0" parTransId="{AFBB9D1F-D51C-4152-925D-37797303839A}" sibTransId="{4F35F94A-BD81-48B8-9C92-45AA5168E19C}"/>
    <dgm:cxn modelId="{5EFC3B9C-4963-45AA-B9CC-9E6B281122EC}" type="presOf" srcId="{35F186BD-7C41-4FD0-980F-EBB485A414B8}" destId="{ACD79571-DFA1-4F31-A2D7-FAA510FDC103}" srcOrd="0" destOrd="0" presId="urn:microsoft.com/office/officeart/2018/5/layout/CenteredIconLabelDescriptionList"/>
    <dgm:cxn modelId="{6F4BF7AC-5710-4C5C-8ACA-CF650A7F1933}" type="presOf" srcId="{80A241D7-475E-4D4D-9702-F0FD70764D4D}" destId="{DB715A3F-21F3-44AC-B7FE-8A9AAD21B715}" srcOrd="0" destOrd="0" presId="urn:microsoft.com/office/officeart/2018/5/layout/CenteredIconLabelDescriptionList"/>
    <dgm:cxn modelId="{6F8270DB-6C25-4C0D-A16B-D31DF5ED457A}" srcId="{58F71FD8-EA44-48EF-B288-5C77AE3B49D2}" destId="{955E337E-4157-4778-A937-610752024E37}" srcOrd="1" destOrd="0" parTransId="{8738EA9C-B434-4E5A-8548-997EE5DA981B}" sibTransId="{51C1DCA9-0A19-4416-8EA3-04425DDDEAA9}"/>
    <dgm:cxn modelId="{BA7C8FEB-05BB-426D-8E12-76BE1C5A04E5}" srcId="{35F186BD-7C41-4FD0-980F-EBB485A414B8}" destId="{C7F83544-15CA-4CB6-A9AB-54446F81C3C0}" srcOrd="0" destOrd="0" parTransId="{4B833120-E2E3-4069-8DEA-83771FD8D31F}" sibTransId="{EB5125E1-5506-41AF-8FC3-A027DCB2746E}"/>
    <dgm:cxn modelId="{F21DC7EC-605B-4680-AEAE-AA776121355D}" type="presOf" srcId="{7A888FE8-6D11-4BB4-8274-7002395524A0}" destId="{40674BEF-7D74-41BC-AC11-6C812EDBA08C}" srcOrd="0" destOrd="2" presId="urn:microsoft.com/office/officeart/2018/5/layout/CenteredIconLabelDescriptionList"/>
    <dgm:cxn modelId="{0AE521A7-133A-4FF5-853F-7FF3F0814E3E}" type="presParOf" srcId="{0C168D87-B8D4-42F7-A5D6-C39659C11BF8}" destId="{F82CD82D-B7BD-4C57-B891-083236F9A08A}" srcOrd="0" destOrd="0" presId="urn:microsoft.com/office/officeart/2018/5/layout/CenteredIconLabelDescriptionList"/>
    <dgm:cxn modelId="{0E925ECA-AC26-4B08-B721-F951DAA7E5E1}" type="presParOf" srcId="{F82CD82D-B7BD-4C57-B891-083236F9A08A}" destId="{28AC6BEF-D656-4095-A31A-42F5F4CE022E}" srcOrd="0" destOrd="0" presId="urn:microsoft.com/office/officeart/2018/5/layout/CenteredIconLabelDescriptionList"/>
    <dgm:cxn modelId="{5F76713E-5B77-4656-849C-0A08CD1111F1}" type="presParOf" srcId="{F82CD82D-B7BD-4C57-B891-083236F9A08A}" destId="{45FA56A3-8087-4BF7-9CE3-3F4F9CFDEA60}" srcOrd="1" destOrd="0" presId="urn:microsoft.com/office/officeart/2018/5/layout/CenteredIconLabelDescriptionList"/>
    <dgm:cxn modelId="{DF41E5EF-8670-4BA4-AC76-D72DEE313220}" type="presParOf" srcId="{F82CD82D-B7BD-4C57-B891-083236F9A08A}" destId="{DB715A3F-21F3-44AC-B7FE-8A9AAD21B715}" srcOrd="2" destOrd="0" presId="urn:microsoft.com/office/officeart/2018/5/layout/CenteredIconLabelDescriptionList"/>
    <dgm:cxn modelId="{20C78623-E3D1-4591-880C-582137CF9AB4}" type="presParOf" srcId="{F82CD82D-B7BD-4C57-B891-083236F9A08A}" destId="{34A73672-D407-4E36-B095-FD6E377F6243}" srcOrd="3" destOrd="0" presId="urn:microsoft.com/office/officeart/2018/5/layout/CenteredIconLabelDescriptionList"/>
    <dgm:cxn modelId="{12D19FBF-812B-47BC-9A33-531EAC5E0391}" type="presParOf" srcId="{F82CD82D-B7BD-4C57-B891-083236F9A08A}" destId="{FA7947B1-8783-4B10-8B72-49F9A650A29E}" srcOrd="4" destOrd="0" presId="urn:microsoft.com/office/officeart/2018/5/layout/CenteredIconLabelDescriptionList"/>
    <dgm:cxn modelId="{2E7EE80A-5BCC-4023-8B1C-308270AE1ECB}" type="presParOf" srcId="{0C168D87-B8D4-42F7-A5D6-C39659C11BF8}" destId="{8333BCE0-44E2-4234-A6E7-5FD2B1F5D943}" srcOrd="1" destOrd="0" presId="urn:microsoft.com/office/officeart/2018/5/layout/CenteredIconLabelDescriptionList"/>
    <dgm:cxn modelId="{7F1D1D3D-C0BA-438F-A974-52DACADE315F}" type="presParOf" srcId="{0C168D87-B8D4-42F7-A5D6-C39659C11BF8}" destId="{E5E9F277-A796-4565-9BA0-295CF8E97431}" srcOrd="2" destOrd="0" presId="urn:microsoft.com/office/officeart/2018/5/layout/CenteredIconLabelDescriptionList"/>
    <dgm:cxn modelId="{A4CBAC2D-1D3E-4AEC-AAC1-41041633AC36}" type="presParOf" srcId="{E5E9F277-A796-4565-9BA0-295CF8E97431}" destId="{C1742208-66F6-44F2-919C-C3D2FAC5287A}" srcOrd="0" destOrd="0" presId="urn:microsoft.com/office/officeart/2018/5/layout/CenteredIconLabelDescriptionList"/>
    <dgm:cxn modelId="{0221A4A6-235B-48BA-88C0-AAFB813A6B93}" type="presParOf" srcId="{E5E9F277-A796-4565-9BA0-295CF8E97431}" destId="{36FB70C0-651F-4527-BEF7-C725582649F2}" srcOrd="1" destOrd="0" presId="urn:microsoft.com/office/officeart/2018/5/layout/CenteredIconLabelDescriptionList"/>
    <dgm:cxn modelId="{7C1F2111-49C8-40FC-A638-9AB7CB24EE2E}" type="presParOf" srcId="{E5E9F277-A796-4565-9BA0-295CF8E97431}" destId="{ACD79571-DFA1-4F31-A2D7-FAA510FDC103}" srcOrd="2" destOrd="0" presId="urn:microsoft.com/office/officeart/2018/5/layout/CenteredIconLabelDescriptionList"/>
    <dgm:cxn modelId="{63723855-5DC8-4B1B-9042-D3F1D2CF3AF6}" type="presParOf" srcId="{E5E9F277-A796-4565-9BA0-295CF8E97431}" destId="{0552A691-4C8A-4FC4-B001-6379AB2416F1}" srcOrd="3" destOrd="0" presId="urn:microsoft.com/office/officeart/2018/5/layout/CenteredIconLabelDescriptionList"/>
    <dgm:cxn modelId="{FE07AE24-122E-43CB-82D4-8344300865FF}" type="presParOf" srcId="{E5E9F277-A796-4565-9BA0-295CF8E97431}" destId="{40674BEF-7D74-41BC-AC11-6C812EDBA08C}" srcOrd="4" destOrd="0" presId="urn:microsoft.com/office/officeart/2018/5/layout/CenteredIconLabelDescrip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ACA5219-7E69-4CC0-AAA8-AA49CE45AE50}" type="doc">
      <dgm:prSet loTypeId="urn:microsoft.com/office/officeart/2016/7/layout/LinearBlockProcessNumbered" loCatId="process" qsTypeId="urn:microsoft.com/office/officeart/2005/8/quickstyle/simple1" qsCatId="simple" csTypeId="urn:microsoft.com/office/officeart/2005/8/colors/colorful2" csCatId="colorful" phldr="1"/>
      <dgm:spPr/>
      <dgm:t>
        <a:bodyPr/>
        <a:lstStyle/>
        <a:p>
          <a:endParaRPr lang="en-US"/>
        </a:p>
      </dgm:t>
    </dgm:pt>
    <dgm:pt modelId="{BB246ED4-237C-461D-A51A-C2FCE9F53CB2}">
      <dgm:prSet/>
      <dgm:spPr/>
      <dgm:t>
        <a:bodyPr/>
        <a:lstStyle/>
        <a:p>
          <a:r>
            <a:rPr lang="en-US"/>
            <a:t>March–Sept 2023: Threat actors gained unauthorized access across OSI network.</a:t>
          </a:r>
        </a:p>
      </dgm:t>
    </dgm:pt>
    <dgm:pt modelId="{6EBFDBAA-E51F-4536-9834-E0D61C35836C}" type="parTrans" cxnId="{5A1A5EDC-6CD4-4960-93AB-1FD53E1D9821}">
      <dgm:prSet/>
      <dgm:spPr/>
      <dgm:t>
        <a:bodyPr/>
        <a:lstStyle/>
        <a:p>
          <a:endParaRPr lang="en-US"/>
        </a:p>
      </dgm:t>
    </dgm:pt>
    <dgm:pt modelId="{3A2B70EA-14B9-42E9-8F1A-2AFC3AE7D110}" type="sibTrans" cxnId="{5A1A5EDC-6CD4-4960-93AB-1FD53E1D9821}">
      <dgm:prSet phldrT="01"/>
      <dgm:spPr/>
      <dgm:t>
        <a:bodyPr/>
        <a:lstStyle/>
        <a:p>
          <a:r>
            <a:rPr lang="en-US"/>
            <a:t>01</a:t>
          </a:r>
        </a:p>
      </dgm:t>
    </dgm:pt>
    <dgm:pt modelId="{FD0F7E99-A3B8-457E-90F5-2067E7C2B138}">
      <dgm:prSet/>
      <dgm:spPr/>
      <dgm:t>
        <a:bodyPr/>
        <a:lstStyle/>
        <a:p>
          <a:r>
            <a:rPr lang="en-US"/>
            <a:t>On September 24, that same threat actor attempted to gain remote access to hosts across the OSI network. </a:t>
          </a:r>
        </a:p>
      </dgm:t>
    </dgm:pt>
    <dgm:pt modelId="{A5A358C3-A3FC-49DA-9E51-95CE3654C6DF}" type="parTrans" cxnId="{65AD7563-52A2-40A7-B0C0-B395689AF51C}">
      <dgm:prSet/>
      <dgm:spPr/>
      <dgm:t>
        <a:bodyPr/>
        <a:lstStyle/>
        <a:p>
          <a:endParaRPr lang="en-US"/>
        </a:p>
      </dgm:t>
    </dgm:pt>
    <dgm:pt modelId="{276C3063-6ED0-48C3-9609-942C9D82DBBC}" type="sibTrans" cxnId="{65AD7563-52A2-40A7-B0C0-B395689AF51C}">
      <dgm:prSet/>
      <dgm:spPr/>
      <dgm:t>
        <a:bodyPr/>
        <a:lstStyle/>
        <a:p>
          <a:endParaRPr lang="en-US"/>
        </a:p>
      </dgm:t>
    </dgm:pt>
    <dgm:pt modelId="{16D80521-AB33-4D33-9DE8-7EC25BE34B03}">
      <dgm:prSet/>
      <dgm:spPr/>
      <dgm:t>
        <a:bodyPr/>
        <a:lstStyle/>
        <a:p>
          <a:r>
            <a:rPr lang="en-US"/>
            <a:t>24 connection attempts were successful.</a:t>
          </a:r>
        </a:p>
      </dgm:t>
    </dgm:pt>
    <dgm:pt modelId="{61BFB10A-A05E-4E7E-AEA2-69D2B5D8A0C9}" type="parTrans" cxnId="{EB6233F6-06A6-44BC-8853-A43B6594329D}">
      <dgm:prSet/>
      <dgm:spPr/>
      <dgm:t>
        <a:bodyPr/>
        <a:lstStyle/>
        <a:p>
          <a:endParaRPr lang="en-US"/>
        </a:p>
      </dgm:t>
    </dgm:pt>
    <dgm:pt modelId="{AC877373-0B3F-4BD1-89A4-A750B3EA2DD1}" type="sibTrans" cxnId="{EB6233F6-06A6-44BC-8853-A43B6594329D}">
      <dgm:prSet/>
      <dgm:spPr/>
      <dgm:t>
        <a:bodyPr/>
        <a:lstStyle/>
        <a:p>
          <a:endParaRPr lang="en-US"/>
        </a:p>
      </dgm:t>
    </dgm:pt>
    <dgm:pt modelId="{F0D4107D-58A1-4070-B411-ED3E95A5FA2C}">
      <dgm:prSet/>
      <dgm:spPr/>
      <dgm:t>
        <a:bodyPr/>
        <a:lstStyle/>
        <a:p>
          <a:r>
            <a:rPr lang="en-US"/>
            <a:t>On September 25</a:t>
          </a:r>
          <a:r>
            <a:rPr lang="en-US" baseline="30000"/>
            <a:t>th</a:t>
          </a:r>
          <a:r>
            <a:rPr lang="en-US"/>
            <a:t> OSI Networks were shut down and all laptops were sent to DOIT</a:t>
          </a:r>
        </a:p>
      </dgm:t>
    </dgm:pt>
    <dgm:pt modelId="{A582B44D-1043-42AB-B9D6-4C4412359FDF}" type="parTrans" cxnId="{6BBFFC47-2014-4164-8466-A2B795F33E74}">
      <dgm:prSet/>
      <dgm:spPr/>
      <dgm:t>
        <a:bodyPr/>
        <a:lstStyle/>
        <a:p>
          <a:endParaRPr lang="en-US"/>
        </a:p>
      </dgm:t>
    </dgm:pt>
    <dgm:pt modelId="{60C95C94-C4A6-4D3A-9529-61E2D2CB44D6}" type="sibTrans" cxnId="{6BBFFC47-2014-4164-8466-A2B795F33E74}">
      <dgm:prSet/>
      <dgm:spPr/>
      <dgm:t>
        <a:bodyPr/>
        <a:lstStyle/>
        <a:p>
          <a:endParaRPr lang="en-US"/>
        </a:p>
      </dgm:t>
    </dgm:pt>
    <dgm:pt modelId="{282BC059-1CC6-44E4-A429-FF276322827B}">
      <dgm:prSet/>
      <dgm:spPr/>
      <dgm:t>
        <a:bodyPr/>
        <a:lstStyle/>
        <a:p>
          <a:r>
            <a:rPr lang="en-US"/>
            <a:t>Full remediation launched with DOIT, OSC, and security partners.</a:t>
          </a:r>
        </a:p>
      </dgm:t>
    </dgm:pt>
    <dgm:pt modelId="{EF396FC0-E824-477F-8D75-4A3E5E519439}" type="parTrans" cxnId="{38D3CADF-83A3-43E8-9E8A-542DAF268F17}">
      <dgm:prSet/>
      <dgm:spPr/>
      <dgm:t>
        <a:bodyPr/>
        <a:lstStyle/>
        <a:p>
          <a:endParaRPr lang="en-US"/>
        </a:p>
      </dgm:t>
    </dgm:pt>
    <dgm:pt modelId="{AEB2298A-A1BE-4C17-9163-720AD0D7B8C3}" type="sibTrans" cxnId="{38D3CADF-83A3-43E8-9E8A-542DAF268F17}">
      <dgm:prSet phldrT="02"/>
      <dgm:spPr/>
      <dgm:t>
        <a:bodyPr/>
        <a:lstStyle/>
        <a:p>
          <a:r>
            <a:rPr lang="en-US"/>
            <a:t>02</a:t>
          </a:r>
        </a:p>
      </dgm:t>
    </dgm:pt>
    <dgm:pt modelId="{F586398F-810A-4772-936D-ABA367C44BE6}">
      <dgm:prSet/>
      <dgm:spPr/>
      <dgm:t>
        <a:bodyPr/>
        <a:lstStyle/>
        <a:p>
          <a:r>
            <a:rPr lang="en-US" dirty="0"/>
            <a:t>Operational status restored December 6, 2023.</a:t>
          </a:r>
        </a:p>
      </dgm:t>
    </dgm:pt>
    <dgm:pt modelId="{B046A7ED-D486-4817-98CD-367F72DC8003}" type="parTrans" cxnId="{508D38D8-A8F3-41B3-9491-0334B07763EA}">
      <dgm:prSet/>
      <dgm:spPr/>
      <dgm:t>
        <a:bodyPr/>
        <a:lstStyle/>
        <a:p>
          <a:endParaRPr lang="en-US"/>
        </a:p>
      </dgm:t>
    </dgm:pt>
    <dgm:pt modelId="{F78053EB-FB61-4DB7-8DB7-AE8705419BFD}" type="sibTrans" cxnId="{508D38D8-A8F3-41B3-9491-0334B07763EA}">
      <dgm:prSet phldrT="03"/>
      <dgm:spPr/>
      <dgm:t>
        <a:bodyPr/>
        <a:lstStyle/>
        <a:p>
          <a:r>
            <a:rPr lang="en-US"/>
            <a:t>03</a:t>
          </a:r>
        </a:p>
      </dgm:t>
    </dgm:pt>
    <dgm:pt modelId="{6CA4B133-60F0-4A22-BD51-0DFCBD3B90F8}" type="pres">
      <dgm:prSet presAssocID="{3ACA5219-7E69-4CC0-AAA8-AA49CE45AE50}" presName="Name0" presStyleCnt="0">
        <dgm:presLayoutVars>
          <dgm:animLvl val="lvl"/>
          <dgm:resizeHandles val="exact"/>
        </dgm:presLayoutVars>
      </dgm:prSet>
      <dgm:spPr/>
    </dgm:pt>
    <dgm:pt modelId="{2D60B399-6E9B-48BD-851D-C9E1CFE6D66C}" type="pres">
      <dgm:prSet presAssocID="{BB246ED4-237C-461D-A51A-C2FCE9F53CB2}" presName="compositeNode" presStyleCnt="0">
        <dgm:presLayoutVars>
          <dgm:bulletEnabled val="1"/>
        </dgm:presLayoutVars>
      </dgm:prSet>
      <dgm:spPr/>
    </dgm:pt>
    <dgm:pt modelId="{04C5BD27-1548-482F-9577-D76AF9E04EA6}" type="pres">
      <dgm:prSet presAssocID="{BB246ED4-237C-461D-A51A-C2FCE9F53CB2}" presName="bgRect" presStyleLbl="alignNode1" presStyleIdx="0" presStyleCnt="3"/>
      <dgm:spPr/>
    </dgm:pt>
    <dgm:pt modelId="{939742FC-4C02-4925-8AF8-2376D3EAAF41}" type="pres">
      <dgm:prSet presAssocID="{3A2B70EA-14B9-42E9-8F1A-2AFC3AE7D110}" presName="sibTransNodeRect" presStyleLbl="alignNode1" presStyleIdx="0" presStyleCnt="3">
        <dgm:presLayoutVars>
          <dgm:chMax val="0"/>
          <dgm:bulletEnabled val="1"/>
        </dgm:presLayoutVars>
      </dgm:prSet>
      <dgm:spPr/>
    </dgm:pt>
    <dgm:pt modelId="{264F7003-DF60-41F8-992D-EDB95B6D17F6}" type="pres">
      <dgm:prSet presAssocID="{BB246ED4-237C-461D-A51A-C2FCE9F53CB2}" presName="nodeRect" presStyleLbl="alignNode1" presStyleIdx="0" presStyleCnt="3">
        <dgm:presLayoutVars>
          <dgm:bulletEnabled val="1"/>
        </dgm:presLayoutVars>
      </dgm:prSet>
      <dgm:spPr/>
    </dgm:pt>
    <dgm:pt modelId="{23ADD745-CC48-4780-8260-8B3CC83C150A}" type="pres">
      <dgm:prSet presAssocID="{3A2B70EA-14B9-42E9-8F1A-2AFC3AE7D110}" presName="sibTrans" presStyleCnt="0"/>
      <dgm:spPr/>
    </dgm:pt>
    <dgm:pt modelId="{3EC4651A-81CC-4051-ACBC-42614E81E80E}" type="pres">
      <dgm:prSet presAssocID="{282BC059-1CC6-44E4-A429-FF276322827B}" presName="compositeNode" presStyleCnt="0">
        <dgm:presLayoutVars>
          <dgm:bulletEnabled val="1"/>
        </dgm:presLayoutVars>
      </dgm:prSet>
      <dgm:spPr/>
    </dgm:pt>
    <dgm:pt modelId="{254CA747-7722-48E6-B580-E6C6A50F7549}" type="pres">
      <dgm:prSet presAssocID="{282BC059-1CC6-44E4-A429-FF276322827B}" presName="bgRect" presStyleLbl="alignNode1" presStyleIdx="1" presStyleCnt="3"/>
      <dgm:spPr/>
    </dgm:pt>
    <dgm:pt modelId="{ECBF054E-DF04-452E-BA1E-907D07014055}" type="pres">
      <dgm:prSet presAssocID="{AEB2298A-A1BE-4C17-9163-720AD0D7B8C3}" presName="sibTransNodeRect" presStyleLbl="alignNode1" presStyleIdx="1" presStyleCnt="3">
        <dgm:presLayoutVars>
          <dgm:chMax val="0"/>
          <dgm:bulletEnabled val="1"/>
        </dgm:presLayoutVars>
      </dgm:prSet>
      <dgm:spPr/>
    </dgm:pt>
    <dgm:pt modelId="{8A5DF7F8-A500-42CF-B9C8-1D1E66E0B90B}" type="pres">
      <dgm:prSet presAssocID="{282BC059-1CC6-44E4-A429-FF276322827B}" presName="nodeRect" presStyleLbl="alignNode1" presStyleIdx="1" presStyleCnt="3">
        <dgm:presLayoutVars>
          <dgm:bulletEnabled val="1"/>
        </dgm:presLayoutVars>
      </dgm:prSet>
      <dgm:spPr/>
    </dgm:pt>
    <dgm:pt modelId="{3C63EF94-3F7C-4E2D-8C61-7F896D5F9E61}" type="pres">
      <dgm:prSet presAssocID="{AEB2298A-A1BE-4C17-9163-720AD0D7B8C3}" presName="sibTrans" presStyleCnt="0"/>
      <dgm:spPr/>
    </dgm:pt>
    <dgm:pt modelId="{F637BFF4-91DE-400E-8D9D-ADC365512518}" type="pres">
      <dgm:prSet presAssocID="{F586398F-810A-4772-936D-ABA367C44BE6}" presName="compositeNode" presStyleCnt="0">
        <dgm:presLayoutVars>
          <dgm:bulletEnabled val="1"/>
        </dgm:presLayoutVars>
      </dgm:prSet>
      <dgm:spPr/>
    </dgm:pt>
    <dgm:pt modelId="{1A775B64-4FB7-4F7C-8FB7-21A2572A8F21}" type="pres">
      <dgm:prSet presAssocID="{F586398F-810A-4772-936D-ABA367C44BE6}" presName="bgRect" presStyleLbl="alignNode1" presStyleIdx="2" presStyleCnt="3"/>
      <dgm:spPr/>
    </dgm:pt>
    <dgm:pt modelId="{584C9869-E943-455A-B415-C1F421623FB5}" type="pres">
      <dgm:prSet presAssocID="{F78053EB-FB61-4DB7-8DB7-AE8705419BFD}" presName="sibTransNodeRect" presStyleLbl="alignNode1" presStyleIdx="2" presStyleCnt="3">
        <dgm:presLayoutVars>
          <dgm:chMax val="0"/>
          <dgm:bulletEnabled val="1"/>
        </dgm:presLayoutVars>
      </dgm:prSet>
      <dgm:spPr/>
    </dgm:pt>
    <dgm:pt modelId="{4672BA6E-ED4B-4897-9D36-C5D17C29987F}" type="pres">
      <dgm:prSet presAssocID="{F586398F-810A-4772-936D-ABA367C44BE6}" presName="nodeRect" presStyleLbl="alignNode1" presStyleIdx="2" presStyleCnt="3">
        <dgm:presLayoutVars>
          <dgm:bulletEnabled val="1"/>
        </dgm:presLayoutVars>
      </dgm:prSet>
      <dgm:spPr/>
    </dgm:pt>
  </dgm:ptLst>
  <dgm:cxnLst>
    <dgm:cxn modelId="{BA4E732D-8BD9-4838-95DA-F39D436C0714}" type="presOf" srcId="{F0D4107D-58A1-4070-B411-ED3E95A5FA2C}" destId="{264F7003-DF60-41F8-992D-EDB95B6D17F6}" srcOrd="0" destOrd="3" presId="urn:microsoft.com/office/officeart/2016/7/layout/LinearBlockProcessNumbered"/>
    <dgm:cxn modelId="{B1FBF32D-A467-4B45-9181-8E7B96FEB89A}" type="presOf" srcId="{F586398F-810A-4772-936D-ABA367C44BE6}" destId="{4672BA6E-ED4B-4897-9D36-C5D17C29987F}" srcOrd="1" destOrd="0" presId="urn:microsoft.com/office/officeart/2016/7/layout/LinearBlockProcessNumbered"/>
    <dgm:cxn modelId="{F1788130-6BD5-47F1-8282-A54854ADCA6C}" type="presOf" srcId="{16D80521-AB33-4D33-9DE8-7EC25BE34B03}" destId="{264F7003-DF60-41F8-992D-EDB95B6D17F6}" srcOrd="0" destOrd="2" presId="urn:microsoft.com/office/officeart/2016/7/layout/LinearBlockProcessNumbered"/>
    <dgm:cxn modelId="{61C6C639-CC7C-4E03-A1FB-FC58A0618D25}" type="presOf" srcId="{AEB2298A-A1BE-4C17-9163-720AD0D7B8C3}" destId="{ECBF054E-DF04-452E-BA1E-907D07014055}" srcOrd="0" destOrd="0" presId="urn:microsoft.com/office/officeart/2016/7/layout/LinearBlockProcessNumbered"/>
    <dgm:cxn modelId="{34B2E83E-02E4-47AD-A82F-4BBBFFB59C54}" type="presOf" srcId="{282BC059-1CC6-44E4-A429-FF276322827B}" destId="{254CA747-7722-48E6-B580-E6C6A50F7549}" srcOrd="0" destOrd="0" presId="urn:microsoft.com/office/officeart/2016/7/layout/LinearBlockProcessNumbered"/>
    <dgm:cxn modelId="{65AD7563-52A2-40A7-B0C0-B395689AF51C}" srcId="{BB246ED4-237C-461D-A51A-C2FCE9F53CB2}" destId="{FD0F7E99-A3B8-457E-90F5-2067E7C2B138}" srcOrd="0" destOrd="0" parTransId="{A5A358C3-A3FC-49DA-9E51-95CE3654C6DF}" sibTransId="{276C3063-6ED0-48C3-9609-942C9D82DBBC}"/>
    <dgm:cxn modelId="{6777D067-6F25-4577-9525-4380FEA3D657}" type="presOf" srcId="{3ACA5219-7E69-4CC0-AAA8-AA49CE45AE50}" destId="{6CA4B133-60F0-4A22-BD51-0DFCBD3B90F8}" srcOrd="0" destOrd="0" presId="urn:microsoft.com/office/officeart/2016/7/layout/LinearBlockProcessNumbered"/>
    <dgm:cxn modelId="{6BBFFC47-2014-4164-8466-A2B795F33E74}" srcId="{BB246ED4-237C-461D-A51A-C2FCE9F53CB2}" destId="{F0D4107D-58A1-4070-B411-ED3E95A5FA2C}" srcOrd="2" destOrd="0" parTransId="{A582B44D-1043-42AB-B9D6-4C4412359FDF}" sibTransId="{60C95C94-C4A6-4D3A-9529-61E2D2CB44D6}"/>
    <dgm:cxn modelId="{97B12878-2461-42DA-B8AE-C2AB5A88398A}" type="presOf" srcId="{F78053EB-FB61-4DB7-8DB7-AE8705419BFD}" destId="{584C9869-E943-455A-B415-C1F421623FB5}" srcOrd="0" destOrd="0" presId="urn:microsoft.com/office/officeart/2016/7/layout/LinearBlockProcessNumbered"/>
    <dgm:cxn modelId="{682B8E94-0652-4B49-9C6F-0B54BBC653AB}" type="presOf" srcId="{282BC059-1CC6-44E4-A429-FF276322827B}" destId="{8A5DF7F8-A500-42CF-B9C8-1D1E66E0B90B}" srcOrd="1" destOrd="0" presId="urn:microsoft.com/office/officeart/2016/7/layout/LinearBlockProcessNumbered"/>
    <dgm:cxn modelId="{6AF01D9E-214E-4A86-A9B8-5CCC9A95CB5F}" type="presOf" srcId="{BB246ED4-237C-461D-A51A-C2FCE9F53CB2}" destId="{04C5BD27-1548-482F-9577-D76AF9E04EA6}" srcOrd="0" destOrd="0" presId="urn:microsoft.com/office/officeart/2016/7/layout/LinearBlockProcessNumbered"/>
    <dgm:cxn modelId="{13E1C99F-E6FD-407A-A6AC-ECCC7E4EE04F}" type="presOf" srcId="{FD0F7E99-A3B8-457E-90F5-2067E7C2B138}" destId="{264F7003-DF60-41F8-992D-EDB95B6D17F6}" srcOrd="0" destOrd="1" presId="urn:microsoft.com/office/officeart/2016/7/layout/LinearBlockProcessNumbered"/>
    <dgm:cxn modelId="{84E756A6-10A2-4469-A7F2-E68CEF107289}" type="presOf" srcId="{3A2B70EA-14B9-42E9-8F1A-2AFC3AE7D110}" destId="{939742FC-4C02-4925-8AF8-2376D3EAAF41}" srcOrd="0" destOrd="0" presId="urn:microsoft.com/office/officeart/2016/7/layout/LinearBlockProcessNumbered"/>
    <dgm:cxn modelId="{036393D1-99D6-48FC-A61A-FE9E243DC71F}" type="presOf" srcId="{BB246ED4-237C-461D-A51A-C2FCE9F53CB2}" destId="{264F7003-DF60-41F8-992D-EDB95B6D17F6}" srcOrd="1" destOrd="0" presId="urn:microsoft.com/office/officeart/2016/7/layout/LinearBlockProcessNumbered"/>
    <dgm:cxn modelId="{508D38D8-A8F3-41B3-9491-0334B07763EA}" srcId="{3ACA5219-7E69-4CC0-AAA8-AA49CE45AE50}" destId="{F586398F-810A-4772-936D-ABA367C44BE6}" srcOrd="2" destOrd="0" parTransId="{B046A7ED-D486-4817-98CD-367F72DC8003}" sibTransId="{F78053EB-FB61-4DB7-8DB7-AE8705419BFD}"/>
    <dgm:cxn modelId="{5A1A5EDC-6CD4-4960-93AB-1FD53E1D9821}" srcId="{3ACA5219-7E69-4CC0-AAA8-AA49CE45AE50}" destId="{BB246ED4-237C-461D-A51A-C2FCE9F53CB2}" srcOrd="0" destOrd="0" parTransId="{6EBFDBAA-E51F-4536-9834-E0D61C35836C}" sibTransId="{3A2B70EA-14B9-42E9-8F1A-2AFC3AE7D110}"/>
    <dgm:cxn modelId="{38D3CADF-83A3-43E8-9E8A-542DAF268F17}" srcId="{3ACA5219-7E69-4CC0-AAA8-AA49CE45AE50}" destId="{282BC059-1CC6-44E4-A429-FF276322827B}" srcOrd="1" destOrd="0" parTransId="{EF396FC0-E824-477F-8D75-4A3E5E519439}" sibTransId="{AEB2298A-A1BE-4C17-9163-720AD0D7B8C3}"/>
    <dgm:cxn modelId="{EB6233F6-06A6-44BC-8853-A43B6594329D}" srcId="{BB246ED4-237C-461D-A51A-C2FCE9F53CB2}" destId="{16D80521-AB33-4D33-9DE8-7EC25BE34B03}" srcOrd="1" destOrd="0" parTransId="{61BFB10A-A05E-4E7E-AEA2-69D2B5D8A0C9}" sibTransId="{AC877373-0B3F-4BD1-89A4-A750B3EA2DD1}"/>
    <dgm:cxn modelId="{34C334F8-F9D3-45D1-848E-81D920EE9885}" type="presOf" srcId="{F586398F-810A-4772-936D-ABA367C44BE6}" destId="{1A775B64-4FB7-4F7C-8FB7-21A2572A8F21}" srcOrd="0" destOrd="0" presId="urn:microsoft.com/office/officeart/2016/7/layout/LinearBlockProcessNumbered"/>
    <dgm:cxn modelId="{0BAC180E-5FA5-470C-A4B0-766C1FCDD492}" type="presParOf" srcId="{6CA4B133-60F0-4A22-BD51-0DFCBD3B90F8}" destId="{2D60B399-6E9B-48BD-851D-C9E1CFE6D66C}" srcOrd="0" destOrd="0" presId="urn:microsoft.com/office/officeart/2016/7/layout/LinearBlockProcessNumbered"/>
    <dgm:cxn modelId="{EEBFD672-B740-41C0-9CBE-2A9D95B8BC9A}" type="presParOf" srcId="{2D60B399-6E9B-48BD-851D-C9E1CFE6D66C}" destId="{04C5BD27-1548-482F-9577-D76AF9E04EA6}" srcOrd="0" destOrd="0" presId="urn:microsoft.com/office/officeart/2016/7/layout/LinearBlockProcessNumbered"/>
    <dgm:cxn modelId="{99E79C53-38E6-439D-A357-D3B7C9527112}" type="presParOf" srcId="{2D60B399-6E9B-48BD-851D-C9E1CFE6D66C}" destId="{939742FC-4C02-4925-8AF8-2376D3EAAF41}" srcOrd="1" destOrd="0" presId="urn:microsoft.com/office/officeart/2016/7/layout/LinearBlockProcessNumbered"/>
    <dgm:cxn modelId="{A4B7B959-9398-41C5-8390-062F4AB76330}" type="presParOf" srcId="{2D60B399-6E9B-48BD-851D-C9E1CFE6D66C}" destId="{264F7003-DF60-41F8-992D-EDB95B6D17F6}" srcOrd="2" destOrd="0" presId="urn:microsoft.com/office/officeart/2016/7/layout/LinearBlockProcessNumbered"/>
    <dgm:cxn modelId="{0E0A340B-D3D9-433A-9B5B-5BAFD224471E}" type="presParOf" srcId="{6CA4B133-60F0-4A22-BD51-0DFCBD3B90F8}" destId="{23ADD745-CC48-4780-8260-8B3CC83C150A}" srcOrd="1" destOrd="0" presId="urn:microsoft.com/office/officeart/2016/7/layout/LinearBlockProcessNumbered"/>
    <dgm:cxn modelId="{EE7A4EF2-97D3-4773-8012-2897AF5EDFFA}" type="presParOf" srcId="{6CA4B133-60F0-4A22-BD51-0DFCBD3B90F8}" destId="{3EC4651A-81CC-4051-ACBC-42614E81E80E}" srcOrd="2" destOrd="0" presId="urn:microsoft.com/office/officeart/2016/7/layout/LinearBlockProcessNumbered"/>
    <dgm:cxn modelId="{CC899A96-4B98-47C4-8BF3-947D6FC24534}" type="presParOf" srcId="{3EC4651A-81CC-4051-ACBC-42614E81E80E}" destId="{254CA747-7722-48E6-B580-E6C6A50F7549}" srcOrd="0" destOrd="0" presId="urn:microsoft.com/office/officeart/2016/7/layout/LinearBlockProcessNumbered"/>
    <dgm:cxn modelId="{33DF3285-A48E-41AC-A7AB-76A8776ADA7A}" type="presParOf" srcId="{3EC4651A-81CC-4051-ACBC-42614E81E80E}" destId="{ECBF054E-DF04-452E-BA1E-907D07014055}" srcOrd="1" destOrd="0" presId="urn:microsoft.com/office/officeart/2016/7/layout/LinearBlockProcessNumbered"/>
    <dgm:cxn modelId="{97981301-4A20-4724-A9D2-AD326358CA07}" type="presParOf" srcId="{3EC4651A-81CC-4051-ACBC-42614E81E80E}" destId="{8A5DF7F8-A500-42CF-B9C8-1D1E66E0B90B}" srcOrd="2" destOrd="0" presId="urn:microsoft.com/office/officeart/2016/7/layout/LinearBlockProcessNumbered"/>
    <dgm:cxn modelId="{69EE3C83-384D-4F34-9D2D-7AA508CFAF7D}" type="presParOf" srcId="{6CA4B133-60F0-4A22-BD51-0DFCBD3B90F8}" destId="{3C63EF94-3F7C-4E2D-8C61-7F896D5F9E61}" srcOrd="3" destOrd="0" presId="urn:microsoft.com/office/officeart/2016/7/layout/LinearBlockProcessNumbered"/>
    <dgm:cxn modelId="{132DCE94-114B-46D5-ACD9-26CF59F940E1}" type="presParOf" srcId="{6CA4B133-60F0-4A22-BD51-0DFCBD3B90F8}" destId="{F637BFF4-91DE-400E-8D9D-ADC365512518}" srcOrd="4" destOrd="0" presId="urn:microsoft.com/office/officeart/2016/7/layout/LinearBlockProcessNumbered"/>
    <dgm:cxn modelId="{BB2A88CE-A870-4271-8B63-3C195D7080F4}" type="presParOf" srcId="{F637BFF4-91DE-400E-8D9D-ADC365512518}" destId="{1A775B64-4FB7-4F7C-8FB7-21A2572A8F21}" srcOrd="0" destOrd="0" presId="urn:microsoft.com/office/officeart/2016/7/layout/LinearBlockProcessNumbered"/>
    <dgm:cxn modelId="{949E6854-B980-489B-9E4A-B7FD100F85B4}" type="presParOf" srcId="{F637BFF4-91DE-400E-8D9D-ADC365512518}" destId="{584C9869-E943-455A-B415-C1F421623FB5}" srcOrd="1" destOrd="0" presId="urn:microsoft.com/office/officeart/2016/7/layout/LinearBlockProcessNumbered"/>
    <dgm:cxn modelId="{637A3AD4-9EF4-46A5-812B-488859564F47}" type="presParOf" srcId="{F637BFF4-91DE-400E-8D9D-ADC365512518}" destId="{4672BA6E-ED4B-4897-9D36-C5D17C29987F}" srcOrd="2" destOrd="0" presId="urn:microsoft.com/office/officeart/2016/7/layout/LinearBlockProcessNumbered"/>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7C905B8F-82BB-4187-8373-62185D9B1427}" type="doc">
      <dgm:prSet loTypeId="urn:microsoft.com/office/officeart/2005/8/layout/default" loCatId="list" qsTypeId="urn:microsoft.com/office/officeart/2005/8/quickstyle/simple1" qsCatId="simple" csTypeId="urn:microsoft.com/office/officeart/2005/8/colors/colorful2" csCatId="colorful" phldr="1"/>
      <dgm:spPr/>
      <dgm:t>
        <a:bodyPr/>
        <a:lstStyle/>
        <a:p>
          <a:endParaRPr lang="en-US"/>
        </a:p>
      </dgm:t>
    </dgm:pt>
    <dgm:pt modelId="{B46CF056-373F-452E-9D4F-D3059232AF29}">
      <dgm:prSet/>
      <dgm:spPr/>
      <dgm:t>
        <a:bodyPr/>
        <a:lstStyle/>
        <a:p>
          <a:pPr>
            <a:defRPr b="1"/>
          </a:pPr>
          <a:r>
            <a:rPr lang="en-US"/>
            <a:t>Received $2M cybersecurity special appropriation.</a:t>
          </a:r>
        </a:p>
      </dgm:t>
    </dgm:pt>
    <dgm:pt modelId="{ECDC23CE-6B03-42E9-9A40-67C4CB1DF95C}" type="parTrans" cxnId="{A06C54F6-1386-499F-A882-4A45E6404242}">
      <dgm:prSet/>
      <dgm:spPr/>
      <dgm:t>
        <a:bodyPr/>
        <a:lstStyle/>
        <a:p>
          <a:endParaRPr lang="en-US"/>
        </a:p>
      </dgm:t>
    </dgm:pt>
    <dgm:pt modelId="{F07D9EE0-9030-4C67-BB1B-7FB7595DCB10}" type="sibTrans" cxnId="{A06C54F6-1386-499F-A882-4A45E6404242}">
      <dgm:prSet/>
      <dgm:spPr/>
      <dgm:t>
        <a:bodyPr/>
        <a:lstStyle/>
        <a:p>
          <a:endParaRPr lang="en-US"/>
        </a:p>
      </dgm:t>
    </dgm:pt>
    <dgm:pt modelId="{2656F77E-19CA-4503-8AAA-DCB76DB38963}">
      <dgm:prSet/>
      <dgm:spPr/>
      <dgm:t>
        <a:bodyPr/>
        <a:lstStyle/>
        <a:p>
          <a:pPr>
            <a:defRPr b="1"/>
          </a:pPr>
          <a:r>
            <a:rPr lang="en-US"/>
            <a:t>Two independent cybersecurity assessments completed </a:t>
          </a:r>
        </a:p>
      </dgm:t>
    </dgm:pt>
    <dgm:pt modelId="{73BD69C8-47F5-4754-8ECC-D2BFD6368908}" type="parTrans" cxnId="{E9A002AA-B715-4A13-A460-C676FE145F55}">
      <dgm:prSet/>
      <dgm:spPr/>
      <dgm:t>
        <a:bodyPr/>
        <a:lstStyle/>
        <a:p>
          <a:endParaRPr lang="en-US"/>
        </a:p>
      </dgm:t>
    </dgm:pt>
    <dgm:pt modelId="{82CCA947-DE3B-46C8-B299-FCD93D2CCB71}" type="sibTrans" cxnId="{E9A002AA-B715-4A13-A460-C676FE145F55}">
      <dgm:prSet/>
      <dgm:spPr/>
      <dgm:t>
        <a:bodyPr/>
        <a:lstStyle/>
        <a:p>
          <a:endParaRPr lang="en-US"/>
        </a:p>
      </dgm:t>
    </dgm:pt>
    <dgm:pt modelId="{860D7BD5-DD01-4409-A47F-A3320A8C402F}">
      <dgm:prSet/>
      <dgm:spPr/>
      <dgm:t>
        <a:bodyPr/>
        <a:lstStyle/>
        <a:p>
          <a:pPr>
            <a:defRPr b="1"/>
          </a:pPr>
          <a:r>
            <a:rPr lang="en-US"/>
            <a:t>Improved IT policies and procedures </a:t>
          </a:r>
        </a:p>
      </dgm:t>
    </dgm:pt>
    <dgm:pt modelId="{7E42C573-36D2-401E-B401-33E5BE19341B}" type="parTrans" cxnId="{D0A7B765-E771-41B5-A650-816F7EC5767E}">
      <dgm:prSet/>
      <dgm:spPr/>
      <dgm:t>
        <a:bodyPr/>
        <a:lstStyle/>
        <a:p>
          <a:endParaRPr lang="en-US"/>
        </a:p>
      </dgm:t>
    </dgm:pt>
    <dgm:pt modelId="{D7E8F72F-9C31-4506-88B9-D877B0F0F941}" type="sibTrans" cxnId="{D0A7B765-E771-41B5-A650-816F7EC5767E}">
      <dgm:prSet/>
      <dgm:spPr/>
      <dgm:t>
        <a:bodyPr/>
        <a:lstStyle/>
        <a:p>
          <a:endParaRPr lang="en-US"/>
        </a:p>
      </dgm:t>
    </dgm:pt>
    <dgm:pt modelId="{1DEA1175-8308-49C3-B520-EFDA4D9C54AF}">
      <dgm:prSet/>
      <dgm:spPr/>
      <dgm:t>
        <a:bodyPr/>
        <a:lstStyle/>
        <a:p>
          <a:pPr>
            <a:defRPr b="1"/>
          </a:pPr>
          <a:r>
            <a:rPr lang="en-US"/>
            <a:t>Expanded IT team to nine</a:t>
          </a:r>
        </a:p>
      </dgm:t>
    </dgm:pt>
    <dgm:pt modelId="{C970BC5E-E6F7-4B9F-9A68-EF96D0B23FCB}" type="parTrans" cxnId="{4B88EF9A-1253-4FB3-9342-22AAD57D8A8D}">
      <dgm:prSet/>
      <dgm:spPr/>
      <dgm:t>
        <a:bodyPr/>
        <a:lstStyle/>
        <a:p>
          <a:endParaRPr lang="en-US"/>
        </a:p>
      </dgm:t>
    </dgm:pt>
    <dgm:pt modelId="{F7AA69D3-E359-445C-B813-753D050F6E5F}" type="sibTrans" cxnId="{4B88EF9A-1253-4FB3-9342-22AAD57D8A8D}">
      <dgm:prSet/>
      <dgm:spPr/>
      <dgm:t>
        <a:bodyPr/>
        <a:lstStyle/>
        <a:p>
          <a:endParaRPr lang="en-US"/>
        </a:p>
      </dgm:t>
    </dgm:pt>
    <dgm:pt modelId="{C7B21FF2-5EE2-4214-8C51-2F560230DB78}">
      <dgm:prSet/>
      <dgm:spPr/>
      <dgm:t>
        <a:bodyPr/>
        <a:lstStyle/>
        <a:p>
          <a:r>
            <a:rPr lang="en-US"/>
            <a:t>Hired IT Systems Administrator and IT Security Analyst.</a:t>
          </a:r>
        </a:p>
      </dgm:t>
    </dgm:pt>
    <dgm:pt modelId="{261B960F-9DDB-45CC-97D0-44E6F20123F0}" type="parTrans" cxnId="{68F483A3-8017-4000-873A-CD82577D8515}">
      <dgm:prSet/>
      <dgm:spPr/>
      <dgm:t>
        <a:bodyPr/>
        <a:lstStyle/>
        <a:p>
          <a:endParaRPr lang="en-US"/>
        </a:p>
      </dgm:t>
    </dgm:pt>
    <dgm:pt modelId="{C6933056-4F18-44B2-917B-93FF55E1555D}" type="sibTrans" cxnId="{68F483A3-8017-4000-873A-CD82577D8515}">
      <dgm:prSet/>
      <dgm:spPr/>
      <dgm:t>
        <a:bodyPr/>
        <a:lstStyle/>
        <a:p>
          <a:endParaRPr lang="en-US"/>
        </a:p>
      </dgm:t>
    </dgm:pt>
    <dgm:pt modelId="{252BD149-EFE7-40AB-873E-D39AEE2676FE}">
      <dgm:prSet/>
      <dgm:spPr/>
      <dgm:t>
        <a:bodyPr/>
        <a:lstStyle/>
        <a:p>
          <a:pPr>
            <a:defRPr b="1"/>
          </a:pPr>
          <a:r>
            <a:rPr lang="en-US"/>
            <a:t>Implemented mandatory security training + phishing simulations Cybersecurity appropriation extended; new CIO appointed.</a:t>
          </a:r>
        </a:p>
      </dgm:t>
    </dgm:pt>
    <dgm:pt modelId="{4175CC54-C29C-46E9-BA15-68F10DBDA799}" type="parTrans" cxnId="{AB6AA290-CD94-455C-BD9F-C6699AC47631}">
      <dgm:prSet/>
      <dgm:spPr/>
      <dgm:t>
        <a:bodyPr/>
        <a:lstStyle/>
        <a:p>
          <a:endParaRPr lang="en-US"/>
        </a:p>
      </dgm:t>
    </dgm:pt>
    <dgm:pt modelId="{D8B8DFF0-98EB-4F91-BBB1-CE0ACD60CC7E}" type="sibTrans" cxnId="{AB6AA290-CD94-455C-BD9F-C6699AC47631}">
      <dgm:prSet/>
      <dgm:spPr/>
      <dgm:t>
        <a:bodyPr/>
        <a:lstStyle/>
        <a:p>
          <a:endParaRPr lang="en-US"/>
        </a:p>
      </dgm:t>
    </dgm:pt>
    <dgm:pt modelId="{54818CEC-1175-4AE8-9B80-D2DC882631CA}">
      <dgm:prSet/>
      <dgm:spPr/>
      <dgm:t>
        <a:bodyPr/>
        <a:lstStyle/>
        <a:p>
          <a:pPr>
            <a:defRPr b="1"/>
          </a:pPr>
          <a:r>
            <a:rPr lang="en-US"/>
            <a:t>2026: Replacing obsolete hardware; biometrics + two-factor authentication.</a:t>
          </a:r>
        </a:p>
      </dgm:t>
    </dgm:pt>
    <dgm:pt modelId="{B57C411D-E7CC-4042-8C03-A3F2B85285A2}" type="parTrans" cxnId="{7BCA6859-CEEA-4065-8EEE-D0ADFCBB5B6B}">
      <dgm:prSet/>
      <dgm:spPr/>
      <dgm:t>
        <a:bodyPr/>
        <a:lstStyle/>
        <a:p>
          <a:endParaRPr lang="en-US"/>
        </a:p>
      </dgm:t>
    </dgm:pt>
    <dgm:pt modelId="{B470BBD7-9D91-437B-8056-67C0AEE1EFEC}" type="sibTrans" cxnId="{7BCA6859-CEEA-4065-8EEE-D0ADFCBB5B6B}">
      <dgm:prSet/>
      <dgm:spPr/>
      <dgm:t>
        <a:bodyPr/>
        <a:lstStyle/>
        <a:p>
          <a:endParaRPr lang="en-US"/>
        </a:p>
      </dgm:t>
    </dgm:pt>
    <dgm:pt modelId="{6ADC7FAE-6930-4844-9DC1-955FB4090998}">
      <dgm:prSet/>
      <dgm:spPr/>
      <dgm:t>
        <a:bodyPr/>
        <a:lstStyle/>
        <a:p>
          <a:pPr>
            <a:defRPr b="1"/>
          </a:pPr>
          <a:r>
            <a:rPr lang="en-US"/>
            <a:t>Introduced AI-focused security trainings.</a:t>
          </a:r>
        </a:p>
      </dgm:t>
    </dgm:pt>
    <dgm:pt modelId="{FCB3670A-12C1-43C5-A50B-8FC9631F63AC}" type="parTrans" cxnId="{6FA01F04-F8B0-4FAD-997E-3E50C0ADFE7A}">
      <dgm:prSet/>
      <dgm:spPr/>
      <dgm:t>
        <a:bodyPr/>
        <a:lstStyle/>
        <a:p>
          <a:endParaRPr lang="en-US"/>
        </a:p>
      </dgm:t>
    </dgm:pt>
    <dgm:pt modelId="{70E6A351-6481-4F94-A8AF-6A8F80BA1354}" type="sibTrans" cxnId="{6FA01F04-F8B0-4FAD-997E-3E50C0ADFE7A}">
      <dgm:prSet/>
      <dgm:spPr/>
      <dgm:t>
        <a:bodyPr/>
        <a:lstStyle/>
        <a:p>
          <a:endParaRPr lang="en-US"/>
        </a:p>
      </dgm:t>
    </dgm:pt>
    <dgm:pt modelId="{DD9BA3AC-886C-42CE-8F62-7D0BFF37BD04}">
      <dgm:prSet/>
      <dgm:spPr/>
      <dgm:t>
        <a:bodyPr/>
        <a:lstStyle/>
        <a:p>
          <a:pPr>
            <a:defRPr b="1"/>
          </a:pPr>
          <a:r>
            <a:rPr lang="en-US"/>
            <a:t>Exploring AI to improve efficiency and trend identification (starting with form review).</a:t>
          </a:r>
        </a:p>
      </dgm:t>
    </dgm:pt>
    <dgm:pt modelId="{1A223A52-08E9-4484-9715-FB5CC47BF449}" type="parTrans" cxnId="{EF6E8BBF-42B2-42E1-8D88-E273CDBA16A0}">
      <dgm:prSet/>
      <dgm:spPr/>
      <dgm:t>
        <a:bodyPr/>
        <a:lstStyle/>
        <a:p>
          <a:endParaRPr lang="en-US"/>
        </a:p>
      </dgm:t>
    </dgm:pt>
    <dgm:pt modelId="{AD9AC659-8B36-4A93-B693-DE67E82779B5}" type="sibTrans" cxnId="{EF6E8BBF-42B2-42E1-8D88-E273CDBA16A0}">
      <dgm:prSet/>
      <dgm:spPr/>
      <dgm:t>
        <a:bodyPr/>
        <a:lstStyle/>
        <a:p>
          <a:endParaRPr lang="en-US"/>
        </a:p>
      </dgm:t>
    </dgm:pt>
    <dgm:pt modelId="{0D0FF9BA-4979-45D6-A58B-918E5746D5CF}" type="pres">
      <dgm:prSet presAssocID="{7C905B8F-82BB-4187-8373-62185D9B1427}" presName="diagram" presStyleCnt="0">
        <dgm:presLayoutVars>
          <dgm:dir/>
          <dgm:resizeHandles val="exact"/>
        </dgm:presLayoutVars>
      </dgm:prSet>
      <dgm:spPr/>
    </dgm:pt>
    <dgm:pt modelId="{5C081093-1868-4B4A-AC37-E58C874D8AE2}" type="pres">
      <dgm:prSet presAssocID="{B46CF056-373F-452E-9D4F-D3059232AF29}" presName="node" presStyleLbl="node1" presStyleIdx="0" presStyleCnt="8">
        <dgm:presLayoutVars>
          <dgm:bulletEnabled val="1"/>
        </dgm:presLayoutVars>
      </dgm:prSet>
      <dgm:spPr/>
    </dgm:pt>
    <dgm:pt modelId="{642A072C-33D0-4836-87BF-02B5C6423D59}" type="pres">
      <dgm:prSet presAssocID="{F07D9EE0-9030-4C67-BB1B-7FB7595DCB10}" presName="sibTrans" presStyleCnt="0"/>
      <dgm:spPr/>
    </dgm:pt>
    <dgm:pt modelId="{571E7264-11D4-401A-A050-E70C9D53C43F}" type="pres">
      <dgm:prSet presAssocID="{2656F77E-19CA-4503-8AAA-DCB76DB38963}" presName="node" presStyleLbl="node1" presStyleIdx="1" presStyleCnt="8">
        <dgm:presLayoutVars>
          <dgm:bulletEnabled val="1"/>
        </dgm:presLayoutVars>
      </dgm:prSet>
      <dgm:spPr/>
    </dgm:pt>
    <dgm:pt modelId="{9116B62F-47C6-47C1-A44B-6638CE6F4460}" type="pres">
      <dgm:prSet presAssocID="{82CCA947-DE3B-46C8-B299-FCD93D2CCB71}" presName="sibTrans" presStyleCnt="0"/>
      <dgm:spPr/>
    </dgm:pt>
    <dgm:pt modelId="{4892AC9E-D881-44D1-B002-838EC1F936DB}" type="pres">
      <dgm:prSet presAssocID="{860D7BD5-DD01-4409-A47F-A3320A8C402F}" presName="node" presStyleLbl="node1" presStyleIdx="2" presStyleCnt="8">
        <dgm:presLayoutVars>
          <dgm:bulletEnabled val="1"/>
        </dgm:presLayoutVars>
      </dgm:prSet>
      <dgm:spPr/>
    </dgm:pt>
    <dgm:pt modelId="{D802E892-0C0F-423B-8C6A-EC126E36A716}" type="pres">
      <dgm:prSet presAssocID="{D7E8F72F-9C31-4506-88B9-D877B0F0F941}" presName="sibTrans" presStyleCnt="0"/>
      <dgm:spPr/>
    </dgm:pt>
    <dgm:pt modelId="{906AD275-BDC0-48ED-B847-09F474781E68}" type="pres">
      <dgm:prSet presAssocID="{1DEA1175-8308-49C3-B520-EFDA4D9C54AF}" presName="node" presStyleLbl="node1" presStyleIdx="3" presStyleCnt="8">
        <dgm:presLayoutVars>
          <dgm:bulletEnabled val="1"/>
        </dgm:presLayoutVars>
      </dgm:prSet>
      <dgm:spPr/>
    </dgm:pt>
    <dgm:pt modelId="{F0B0417B-E308-4F40-84A5-37E1F210EA51}" type="pres">
      <dgm:prSet presAssocID="{F7AA69D3-E359-445C-B813-753D050F6E5F}" presName="sibTrans" presStyleCnt="0"/>
      <dgm:spPr/>
    </dgm:pt>
    <dgm:pt modelId="{303E90B4-53FE-464B-A714-B2D274D824D0}" type="pres">
      <dgm:prSet presAssocID="{252BD149-EFE7-40AB-873E-D39AEE2676FE}" presName="node" presStyleLbl="node1" presStyleIdx="4" presStyleCnt="8">
        <dgm:presLayoutVars>
          <dgm:bulletEnabled val="1"/>
        </dgm:presLayoutVars>
      </dgm:prSet>
      <dgm:spPr/>
    </dgm:pt>
    <dgm:pt modelId="{C19987DC-16D7-40FE-99CD-47ED31544AFA}" type="pres">
      <dgm:prSet presAssocID="{D8B8DFF0-98EB-4F91-BBB1-CE0ACD60CC7E}" presName="sibTrans" presStyleCnt="0"/>
      <dgm:spPr/>
    </dgm:pt>
    <dgm:pt modelId="{A5EEE531-CC24-49EF-93CE-86380FBA8A63}" type="pres">
      <dgm:prSet presAssocID="{54818CEC-1175-4AE8-9B80-D2DC882631CA}" presName="node" presStyleLbl="node1" presStyleIdx="5" presStyleCnt="8">
        <dgm:presLayoutVars>
          <dgm:bulletEnabled val="1"/>
        </dgm:presLayoutVars>
      </dgm:prSet>
      <dgm:spPr/>
    </dgm:pt>
    <dgm:pt modelId="{315DBACB-162F-4582-A0AA-18EA783778BC}" type="pres">
      <dgm:prSet presAssocID="{B470BBD7-9D91-437B-8056-67C0AEE1EFEC}" presName="sibTrans" presStyleCnt="0"/>
      <dgm:spPr/>
    </dgm:pt>
    <dgm:pt modelId="{951AC205-3954-4707-A91B-D2DAF5D038B9}" type="pres">
      <dgm:prSet presAssocID="{6ADC7FAE-6930-4844-9DC1-955FB4090998}" presName="node" presStyleLbl="node1" presStyleIdx="6" presStyleCnt="8">
        <dgm:presLayoutVars>
          <dgm:bulletEnabled val="1"/>
        </dgm:presLayoutVars>
      </dgm:prSet>
      <dgm:spPr/>
    </dgm:pt>
    <dgm:pt modelId="{A7A9239E-C1F2-437A-BF2C-0EB568DBD487}" type="pres">
      <dgm:prSet presAssocID="{70E6A351-6481-4F94-A8AF-6A8F80BA1354}" presName="sibTrans" presStyleCnt="0"/>
      <dgm:spPr/>
    </dgm:pt>
    <dgm:pt modelId="{F6E69F89-2F3C-4595-B4FF-83FAA8E63F44}" type="pres">
      <dgm:prSet presAssocID="{DD9BA3AC-886C-42CE-8F62-7D0BFF37BD04}" presName="node" presStyleLbl="node1" presStyleIdx="7" presStyleCnt="8">
        <dgm:presLayoutVars>
          <dgm:bulletEnabled val="1"/>
        </dgm:presLayoutVars>
      </dgm:prSet>
      <dgm:spPr/>
    </dgm:pt>
  </dgm:ptLst>
  <dgm:cxnLst>
    <dgm:cxn modelId="{6FA01F04-F8B0-4FAD-997E-3E50C0ADFE7A}" srcId="{7C905B8F-82BB-4187-8373-62185D9B1427}" destId="{6ADC7FAE-6930-4844-9DC1-955FB4090998}" srcOrd="6" destOrd="0" parTransId="{FCB3670A-12C1-43C5-A50B-8FC9631F63AC}" sibTransId="{70E6A351-6481-4F94-A8AF-6A8F80BA1354}"/>
    <dgm:cxn modelId="{22D73E26-593D-465B-8763-2B267570BD8D}" type="presOf" srcId="{1DEA1175-8308-49C3-B520-EFDA4D9C54AF}" destId="{906AD275-BDC0-48ED-B847-09F474781E68}" srcOrd="0" destOrd="0" presId="urn:microsoft.com/office/officeart/2005/8/layout/default"/>
    <dgm:cxn modelId="{D0A7B765-E771-41B5-A650-816F7EC5767E}" srcId="{7C905B8F-82BB-4187-8373-62185D9B1427}" destId="{860D7BD5-DD01-4409-A47F-A3320A8C402F}" srcOrd="2" destOrd="0" parTransId="{7E42C573-36D2-401E-B401-33E5BE19341B}" sibTransId="{D7E8F72F-9C31-4506-88B9-D877B0F0F941}"/>
    <dgm:cxn modelId="{A2601356-185F-48E7-8DFC-13432DB3927D}" type="presOf" srcId="{6ADC7FAE-6930-4844-9DC1-955FB4090998}" destId="{951AC205-3954-4707-A91B-D2DAF5D038B9}" srcOrd="0" destOrd="0" presId="urn:microsoft.com/office/officeart/2005/8/layout/default"/>
    <dgm:cxn modelId="{7BCA6859-CEEA-4065-8EEE-D0ADFCBB5B6B}" srcId="{7C905B8F-82BB-4187-8373-62185D9B1427}" destId="{54818CEC-1175-4AE8-9B80-D2DC882631CA}" srcOrd="5" destOrd="0" parTransId="{B57C411D-E7CC-4042-8C03-A3F2B85285A2}" sibTransId="{B470BBD7-9D91-437B-8056-67C0AEE1EFEC}"/>
    <dgm:cxn modelId="{0B35A87A-BD69-4A76-8B1C-505C6DD6F49C}" type="presOf" srcId="{860D7BD5-DD01-4409-A47F-A3320A8C402F}" destId="{4892AC9E-D881-44D1-B002-838EC1F936DB}" srcOrd="0" destOrd="0" presId="urn:microsoft.com/office/officeart/2005/8/layout/default"/>
    <dgm:cxn modelId="{710AAC7B-691F-4BFB-81C4-4B7B2EFDD310}" type="presOf" srcId="{7C905B8F-82BB-4187-8373-62185D9B1427}" destId="{0D0FF9BA-4979-45D6-A58B-918E5746D5CF}" srcOrd="0" destOrd="0" presId="urn:microsoft.com/office/officeart/2005/8/layout/default"/>
    <dgm:cxn modelId="{AB6AA290-CD94-455C-BD9F-C6699AC47631}" srcId="{7C905B8F-82BB-4187-8373-62185D9B1427}" destId="{252BD149-EFE7-40AB-873E-D39AEE2676FE}" srcOrd="4" destOrd="0" parTransId="{4175CC54-C29C-46E9-BA15-68F10DBDA799}" sibTransId="{D8B8DFF0-98EB-4F91-BBB1-CE0ACD60CC7E}"/>
    <dgm:cxn modelId="{4B88EF9A-1253-4FB3-9342-22AAD57D8A8D}" srcId="{7C905B8F-82BB-4187-8373-62185D9B1427}" destId="{1DEA1175-8308-49C3-B520-EFDA4D9C54AF}" srcOrd="3" destOrd="0" parTransId="{C970BC5E-E6F7-4B9F-9A68-EF96D0B23FCB}" sibTransId="{F7AA69D3-E359-445C-B813-753D050F6E5F}"/>
    <dgm:cxn modelId="{68F483A3-8017-4000-873A-CD82577D8515}" srcId="{1DEA1175-8308-49C3-B520-EFDA4D9C54AF}" destId="{C7B21FF2-5EE2-4214-8C51-2F560230DB78}" srcOrd="0" destOrd="0" parTransId="{261B960F-9DDB-45CC-97D0-44E6F20123F0}" sibTransId="{C6933056-4F18-44B2-917B-93FF55E1555D}"/>
    <dgm:cxn modelId="{E9A002AA-B715-4A13-A460-C676FE145F55}" srcId="{7C905B8F-82BB-4187-8373-62185D9B1427}" destId="{2656F77E-19CA-4503-8AAA-DCB76DB38963}" srcOrd="1" destOrd="0" parTransId="{73BD69C8-47F5-4754-8ECC-D2BFD6368908}" sibTransId="{82CCA947-DE3B-46C8-B299-FCD93D2CCB71}"/>
    <dgm:cxn modelId="{8D300DB7-5083-4E8E-B68C-5D485E32AD26}" type="presOf" srcId="{2656F77E-19CA-4503-8AAA-DCB76DB38963}" destId="{571E7264-11D4-401A-A050-E70C9D53C43F}" srcOrd="0" destOrd="0" presId="urn:microsoft.com/office/officeart/2005/8/layout/default"/>
    <dgm:cxn modelId="{EF6E8BBF-42B2-42E1-8D88-E273CDBA16A0}" srcId="{7C905B8F-82BB-4187-8373-62185D9B1427}" destId="{DD9BA3AC-886C-42CE-8F62-7D0BFF37BD04}" srcOrd="7" destOrd="0" parTransId="{1A223A52-08E9-4484-9715-FB5CC47BF449}" sibTransId="{AD9AC659-8B36-4A93-B693-DE67E82779B5}"/>
    <dgm:cxn modelId="{3A9F45D4-4837-4260-A1A5-F18D9A2A35A7}" type="presOf" srcId="{B46CF056-373F-452E-9D4F-D3059232AF29}" destId="{5C081093-1868-4B4A-AC37-E58C874D8AE2}" srcOrd="0" destOrd="0" presId="urn:microsoft.com/office/officeart/2005/8/layout/default"/>
    <dgm:cxn modelId="{D8E633E1-692F-48A7-89BB-1B6463C607CA}" type="presOf" srcId="{252BD149-EFE7-40AB-873E-D39AEE2676FE}" destId="{303E90B4-53FE-464B-A714-B2D274D824D0}" srcOrd="0" destOrd="0" presId="urn:microsoft.com/office/officeart/2005/8/layout/default"/>
    <dgm:cxn modelId="{F161A5E2-3D4B-41D5-BE7E-65C5BEF04989}" type="presOf" srcId="{C7B21FF2-5EE2-4214-8C51-2F560230DB78}" destId="{906AD275-BDC0-48ED-B847-09F474781E68}" srcOrd="0" destOrd="1" presId="urn:microsoft.com/office/officeart/2005/8/layout/default"/>
    <dgm:cxn modelId="{2F58D6EA-6675-45CF-A2B2-19B982561FF6}" type="presOf" srcId="{54818CEC-1175-4AE8-9B80-D2DC882631CA}" destId="{A5EEE531-CC24-49EF-93CE-86380FBA8A63}" srcOrd="0" destOrd="0" presId="urn:microsoft.com/office/officeart/2005/8/layout/default"/>
    <dgm:cxn modelId="{979C85EF-3042-446D-9810-9F3C6412E74B}" type="presOf" srcId="{DD9BA3AC-886C-42CE-8F62-7D0BFF37BD04}" destId="{F6E69F89-2F3C-4595-B4FF-83FAA8E63F44}" srcOrd="0" destOrd="0" presId="urn:microsoft.com/office/officeart/2005/8/layout/default"/>
    <dgm:cxn modelId="{A06C54F6-1386-499F-A882-4A45E6404242}" srcId="{7C905B8F-82BB-4187-8373-62185D9B1427}" destId="{B46CF056-373F-452E-9D4F-D3059232AF29}" srcOrd="0" destOrd="0" parTransId="{ECDC23CE-6B03-42E9-9A40-67C4CB1DF95C}" sibTransId="{F07D9EE0-9030-4C67-BB1B-7FB7595DCB10}"/>
    <dgm:cxn modelId="{C0AA90CD-271E-4E10-85F2-39612E97593C}" type="presParOf" srcId="{0D0FF9BA-4979-45D6-A58B-918E5746D5CF}" destId="{5C081093-1868-4B4A-AC37-E58C874D8AE2}" srcOrd="0" destOrd="0" presId="urn:microsoft.com/office/officeart/2005/8/layout/default"/>
    <dgm:cxn modelId="{F333E979-1E53-4CC5-B461-071D9AE2327D}" type="presParOf" srcId="{0D0FF9BA-4979-45D6-A58B-918E5746D5CF}" destId="{642A072C-33D0-4836-87BF-02B5C6423D59}" srcOrd="1" destOrd="0" presId="urn:microsoft.com/office/officeart/2005/8/layout/default"/>
    <dgm:cxn modelId="{F1035C7C-976C-4C81-8BB7-BCC89354EE30}" type="presParOf" srcId="{0D0FF9BA-4979-45D6-A58B-918E5746D5CF}" destId="{571E7264-11D4-401A-A050-E70C9D53C43F}" srcOrd="2" destOrd="0" presId="urn:microsoft.com/office/officeart/2005/8/layout/default"/>
    <dgm:cxn modelId="{47E703B0-C6E0-488B-B632-0CDA9CD04FD2}" type="presParOf" srcId="{0D0FF9BA-4979-45D6-A58B-918E5746D5CF}" destId="{9116B62F-47C6-47C1-A44B-6638CE6F4460}" srcOrd="3" destOrd="0" presId="urn:microsoft.com/office/officeart/2005/8/layout/default"/>
    <dgm:cxn modelId="{75609CF6-B80B-479D-A37E-7AC36F570748}" type="presParOf" srcId="{0D0FF9BA-4979-45D6-A58B-918E5746D5CF}" destId="{4892AC9E-D881-44D1-B002-838EC1F936DB}" srcOrd="4" destOrd="0" presId="urn:microsoft.com/office/officeart/2005/8/layout/default"/>
    <dgm:cxn modelId="{B94CACA6-0B3B-49BD-9FD5-30FF9D2E8AB6}" type="presParOf" srcId="{0D0FF9BA-4979-45D6-A58B-918E5746D5CF}" destId="{D802E892-0C0F-423B-8C6A-EC126E36A716}" srcOrd="5" destOrd="0" presId="urn:microsoft.com/office/officeart/2005/8/layout/default"/>
    <dgm:cxn modelId="{F5D28339-0B6F-4536-8674-81456184F391}" type="presParOf" srcId="{0D0FF9BA-4979-45D6-A58B-918E5746D5CF}" destId="{906AD275-BDC0-48ED-B847-09F474781E68}" srcOrd="6" destOrd="0" presId="urn:microsoft.com/office/officeart/2005/8/layout/default"/>
    <dgm:cxn modelId="{A3DDC8FB-7B2A-474A-9D08-6C456AEE11A3}" type="presParOf" srcId="{0D0FF9BA-4979-45D6-A58B-918E5746D5CF}" destId="{F0B0417B-E308-4F40-84A5-37E1F210EA51}" srcOrd="7" destOrd="0" presId="urn:microsoft.com/office/officeart/2005/8/layout/default"/>
    <dgm:cxn modelId="{2E1ABDB3-855A-46B3-88C7-0EB8592CC49E}" type="presParOf" srcId="{0D0FF9BA-4979-45D6-A58B-918E5746D5CF}" destId="{303E90B4-53FE-464B-A714-B2D274D824D0}" srcOrd="8" destOrd="0" presId="urn:microsoft.com/office/officeart/2005/8/layout/default"/>
    <dgm:cxn modelId="{6256345C-D53E-40AE-BD6D-91ECDE60BA8C}" type="presParOf" srcId="{0D0FF9BA-4979-45D6-A58B-918E5746D5CF}" destId="{C19987DC-16D7-40FE-99CD-47ED31544AFA}" srcOrd="9" destOrd="0" presId="urn:microsoft.com/office/officeart/2005/8/layout/default"/>
    <dgm:cxn modelId="{B5976BF6-AC3A-4799-BCB9-A05F02245354}" type="presParOf" srcId="{0D0FF9BA-4979-45D6-A58B-918E5746D5CF}" destId="{A5EEE531-CC24-49EF-93CE-86380FBA8A63}" srcOrd="10" destOrd="0" presId="urn:microsoft.com/office/officeart/2005/8/layout/default"/>
    <dgm:cxn modelId="{C8F3A179-765B-48F8-9816-CA36C34C0D72}" type="presParOf" srcId="{0D0FF9BA-4979-45D6-A58B-918E5746D5CF}" destId="{315DBACB-162F-4582-A0AA-18EA783778BC}" srcOrd="11" destOrd="0" presId="urn:microsoft.com/office/officeart/2005/8/layout/default"/>
    <dgm:cxn modelId="{66820D4C-2C29-4E2C-8DF0-9640FD8086D3}" type="presParOf" srcId="{0D0FF9BA-4979-45D6-A58B-918E5746D5CF}" destId="{951AC205-3954-4707-A91B-D2DAF5D038B9}" srcOrd="12" destOrd="0" presId="urn:microsoft.com/office/officeart/2005/8/layout/default"/>
    <dgm:cxn modelId="{EE469FBE-5485-4563-A839-6393F2798842}" type="presParOf" srcId="{0D0FF9BA-4979-45D6-A58B-918E5746D5CF}" destId="{A7A9239E-C1F2-437A-BF2C-0EB568DBD487}" srcOrd="13" destOrd="0" presId="urn:microsoft.com/office/officeart/2005/8/layout/default"/>
    <dgm:cxn modelId="{F09351AB-3023-4DA8-BEB2-0A0906CDEB94}" type="presParOf" srcId="{0D0FF9BA-4979-45D6-A58B-918E5746D5CF}" destId="{F6E69F89-2F3C-4595-B4FF-83FAA8E63F44}" srcOrd="1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81283E-15DA-473D-842E-A98239DD4862}">
      <dsp:nvSpPr>
        <dsp:cNvPr id="0" name=""/>
        <dsp:cNvSpPr/>
      </dsp:nvSpPr>
      <dsp:spPr>
        <a:xfrm>
          <a:off x="1582" y="795568"/>
          <a:ext cx="1141382" cy="1141382"/>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7FB09FF-1CD7-43D8-A0FA-7E9610B8AABC}">
      <dsp:nvSpPr>
        <dsp:cNvPr id="0" name=""/>
        <dsp:cNvSpPr/>
      </dsp:nvSpPr>
      <dsp:spPr>
        <a:xfrm>
          <a:off x="1582" y="2048822"/>
          <a:ext cx="3261093" cy="4891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1422400">
            <a:lnSpc>
              <a:spcPct val="90000"/>
            </a:lnSpc>
            <a:spcBef>
              <a:spcPct val="0"/>
            </a:spcBef>
            <a:spcAft>
              <a:spcPct val="35000"/>
            </a:spcAft>
            <a:buNone/>
            <a:defRPr b="1"/>
          </a:pPr>
          <a:r>
            <a:rPr lang="en-US" sz="3200" kern="1200"/>
            <a:t>3 FTEs since 2023</a:t>
          </a:r>
        </a:p>
      </dsp:txBody>
      <dsp:txXfrm>
        <a:off x="1582" y="2048822"/>
        <a:ext cx="3261093" cy="489164"/>
      </dsp:txXfrm>
    </dsp:sp>
    <dsp:sp modelId="{491CD946-D552-43E5-BD74-FB047DA28B0D}">
      <dsp:nvSpPr>
        <dsp:cNvPr id="0" name=""/>
        <dsp:cNvSpPr/>
      </dsp:nvSpPr>
      <dsp:spPr>
        <a:xfrm>
          <a:off x="1582" y="2590020"/>
          <a:ext cx="3261093" cy="807216"/>
        </a:xfrm>
        <a:prstGeom prst="rect">
          <a:avLst/>
        </a:prstGeom>
        <a:noFill/>
        <a:ln>
          <a:noFill/>
        </a:ln>
        <a:effectLst/>
      </dsp:spPr>
      <dsp:style>
        <a:lnRef idx="0">
          <a:scrgbClr r="0" g="0" b="0"/>
        </a:lnRef>
        <a:fillRef idx="0">
          <a:scrgbClr r="0" g="0" b="0"/>
        </a:fillRef>
        <a:effectRef idx="0">
          <a:scrgbClr r="0" g="0" b="0"/>
        </a:effectRef>
        <a:fontRef idx="minor"/>
      </dsp:style>
    </dsp:sp>
    <dsp:sp modelId="{3852B62A-24FB-404C-9D67-9BF256EC2871}">
      <dsp:nvSpPr>
        <dsp:cNvPr id="0" name=""/>
        <dsp:cNvSpPr/>
      </dsp:nvSpPr>
      <dsp:spPr>
        <a:xfrm>
          <a:off x="3833367" y="795568"/>
          <a:ext cx="1141382" cy="1141382"/>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608F5A6-EBFA-4A19-AF0E-584BBBB769A8}">
      <dsp:nvSpPr>
        <dsp:cNvPr id="0" name=""/>
        <dsp:cNvSpPr/>
      </dsp:nvSpPr>
      <dsp:spPr>
        <a:xfrm>
          <a:off x="3833367" y="2048822"/>
          <a:ext cx="3261093" cy="4891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1422400">
            <a:lnSpc>
              <a:spcPct val="90000"/>
            </a:lnSpc>
            <a:spcBef>
              <a:spcPct val="0"/>
            </a:spcBef>
            <a:spcAft>
              <a:spcPct val="35000"/>
            </a:spcAft>
            <a:buNone/>
            <a:defRPr b="1"/>
          </a:pPr>
          <a:r>
            <a:rPr lang="en-US" sz="3200" kern="1200"/>
            <a:t>Form filings</a:t>
          </a:r>
        </a:p>
      </dsp:txBody>
      <dsp:txXfrm>
        <a:off x="3833367" y="2048822"/>
        <a:ext cx="3261093" cy="489164"/>
      </dsp:txXfrm>
    </dsp:sp>
    <dsp:sp modelId="{1CF55553-D69B-4E80-8E8E-AEAE6CD6CD1F}">
      <dsp:nvSpPr>
        <dsp:cNvPr id="0" name=""/>
        <dsp:cNvSpPr/>
      </dsp:nvSpPr>
      <dsp:spPr>
        <a:xfrm>
          <a:off x="3833367" y="2590020"/>
          <a:ext cx="3261093" cy="8072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55650">
            <a:lnSpc>
              <a:spcPct val="90000"/>
            </a:lnSpc>
            <a:spcBef>
              <a:spcPct val="0"/>
            </a:spcBef>
            <a:spcAft>
              <a:spcPct val="35000"/>
            </a:spcAft>
            <a:buNone/>
          </a:pPr>
          <a:r>
            <a:rPr lang="en-US" sz="1700" kern="1200"/>
            <a:t>2023-2025 form filings ranged 2500-2800</a:t>
          </a:r>
        </a:p>
        <a:p>
          <a:pPr marL="0" lvl="0" indent="0" algn="l" defTabSz="755650">
            <a:lnSpc>
              <a:spcPct val="90000"/>
            </a:lnSpc>
            <a:spcBef>
              <a:spcPct val="0"/>
            </a:spcBef>
            <a:spcAft>
              <a:spcPct val="35000"/>
            </a:spcAft>
            <a:buNone/>
          </a:pPr>
          <a:r>
            <a:rPr lang="en-US" sz="1700" kern="1200"/>
            <a:t>First Quarter 2026: 2,563</a:t>
          </a:r>
        </a:p>
      </dsp:txBody>
      <dsp:txXfrm>
        <a:off x="3833367" y="2590020"/>
        <a:ext cx="3261093" cy="807216"/>
      </dsp:txXfrm>
    </dsp:sp>
    <dsp:sp modelId="{398B2919-9182-4156-8085-F3077AF07FD5}">
      <dsp:nvSpPr>
        <dsp:cNvPr id="0" name=""/>
        <dsp:cNvSpPr/>
      </dsp:nvSpPr>
      <dsp:spPr>
        <a:xfrm>
          <a:off x="7665152" y="795568"/>
          <a:ext cx="1141382" cy="1141382"/>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F0C57B6-1A66-4255-A317-8537FDDA744A}">
      <dsp:nvSpPr>
        <dsp:cNvPr id="0" name=""/>
        <dsp:cNvSpPr/>
      </dsp:nvSpPr>
      <dsp:spPr>
        <a:xfrm>
          <a:off x="7665152" y="2048822"/>
          <a:ext cx="3261093" cy="4891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1422400">
            <a:lnSpc>
              <a:spcPct val="90000"/>
            </a:lnSpc>
            <a:spcBef>
              <a:spcPct val="0"/>
            </a:spcBef>
            <a:spcAft>
              <a:spcPct val="35000"/>
            </a:spcAft>
            <a:buNone/>
            <a:defRPr b="1"/>
          </a:pPr>
          <a:r>
            <a:rPr lang="en-US" sz="3200" kern="1200"/>
            <a:t>Rate filings</a:t>
          </a:r>
        </a:p>
      </dsp:txBody>
      <dsp:txXfrm>
        <a:off x="7665152" y="2048822"/>
        <a:ext cx="3261093" cy="489164"/>
      </dsp:txXfrm>
    </dsp:sp>
    <dsp:sp modelId="{97A05208-F3EF-47D1-AFEE-4786907F3DBE}">
      <dsp:nvSpPr>
        <dsp:cNvPr id="0" name=""/>
        <dsp:cNvSpPr/>
      </dsp:nvSpPr>
      <dsp:spPr>
        <a:xfrm>
          <a:off x="7665152" y="2590020"/>
          <a:ext cx="3261093" cy="8072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55650">
            <a:lnSpc>
              <a:spcPct val="90000"/>
            </a:lnSpc>
            <a:spcBef>
              <a:spcPct val="0"/>
            </a:spcBef>
            <a:spcAft>
              <a:spcPct val="35000"/>
            </a:spcAft>
            <a:buNone/>
          </a:pPr>
          <a:r>
            <a:rPr lang="en-US" sz="1700" kern="1200"/>
            <a:t>Chief Actuary review and approval</a:t>
          </a:r>
        </a:p>
      </dsp:txBody>
      <dsp:txXfrm>
        <a:off x="7665152" y="2590020"/>
        <a:ext cx="3261093" cy="80721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DEE71C-6BBC-44B0-A36F-38D0C9C8C6E3}">
      <dsp:nvSpPr>
        <dsp:cNvPr id="0" name=""/>
        <dsp:cNvSpPr/>
      </dsp:nvSpPr>
      <dsp:spPr>
        <a:xfrm>
          <a:off x="765914" y="275971"/>
          <a:ext cx="1512000" cy="151200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91F6A22-CC4E-46E6-AF0F-6F2D6B5F177A}">
      <dsp:nvSpPr>
        <dsp:cNvPr id="0" name=""/>
        <dsp:cNvSpPr/>
      </dsp:nvSpPr>
      <dsp:spPr>
        <a:xfrm>
          <a:off x="765914" y="1944528"/>
          <a:ext cx="4320000" cy="648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1600200">
            <a:lnSpc>
              <a:spcPct val="100000"/>
            </a:lnSpc>
            <a:spcBef>
              <a:spcPct val="0"/>
            </a:spcBef>
            <a:spcAft>
              <a:spcPct val="35000"/>
            </a:spcAft>
            <a:buNone/>
            <a:defRPr b="1"/>
          </a:pPr>
          <a:r>
            <a:rPr lang="en-US" sz="3600" kern="1200"/>
            <a:t>Board membership</a:t>
          </a:r>
        </a:p>
      </dsp:txBody>
      <dsp:txXfrm>
        <a:off x="765914" y="1944528"/>
        <a:ext cx="4320000" cy="648000"/>
      </dsp:txXfrm>
    </dsp:sp>
    <dsp:sp modelId="{E9AFB35C-6F20-4D32-B82E-F16BBC9021B9}">
      <dsp:nvSpPr>
        <dsp:cNvPr id="0" name=""/>
        <dsp:cNvSpPr/>
      </dsp:nvSpPr>
      <dsp:spPr>
        <a:xfrm>
          <a:off x="765914" y="2665346"/>
          <a:ext cx="4320000" cy="12514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55650">
            <a:lnSpc>
              <a:spcPct val="100000"/>
            </a:lnSpc>
            <a:spcBef>
              <a:spcPct val="0"/>
            </a:spcBef>
            <a:spcAft>
              <a:spcPct val="35000"/>
            </a:spcAft>
            <a:buNone/>
          </a:pPr>
          <a:r>
            <a:rPr lang="en-US" sz="1700" kern="1200"/>
            <a:t>2022: P&amp;C Bureau Chief attends NM FAIR Plan board meetings</a:t>
          </a:r>
        </a:p>
        <a:p>
          <a:pPr marL="0" lvl="0" indent="0" algn="l" defTabSz="755650">
            <a:lnSpc>
              <a:spcPct val="100000"/>
            </a:lnSpc>
            <a:spcBef>
              <a:spcPct val="0"/>
            </a:spcBef>
            <a:spcAft>
              <a:spcPct val="35000"/>
            </a:spcAft>
            <a:buNone/>
          </a:pPr>
          <a:r>
            <a:rPr lang="en-US" sz="1700" kern="1200"/>
            <a:t>2024: OSI representative added to board</a:t>
          </a:r>
        </a:p>
        <a:p>
          <a:pPr marL="0" lvl="0" indent="0" algn="l" defTabSz="755650">
            <a:lnSpc>
              <a:spcPct val="100000"/>
            </a:lnSpc>
            <a:spcBef>
              <a:spcPct val="0"/>
            </a:spcBef>
            <a:spcAft>
              <a:spcPct val="35000"/>
            </a:spcAft>
            <a:buNone/>
          </a:pPr>
          <a:r>
            <a:rPr lang="en-US" sz="1700" kern="1200"/>
            <a:t>2025: OSI appoints second board member</a:t>
          </a:r>
        </a:p>
      </dsp:txBody>
      <dsp:txXfrm>
        <a:off x="765914" y="2665346"/>
        <a:ext cx="4320000" cy="1251487"/>
      </dsp:txXfrm>
    </dsp:sp>
    <dsp:sp modelId="{D9B02F90-877E-4641-B5D4-6FEEDBA6980C}">
      <dsp:nvSpPr>
        <dsp:cNvPr id="0" name=""/>
        <dsp:cNvSpPr/>
      </dsp:nvSpPr>
      <dsp:spPr>
        <a:xfrm>
          <a:off x="5841914" y="275971"/>
          <a:ext cx="1512000" cy="151200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40BCE51-B9C0-4522-95B6-A26FBFD081E7}">
      <dsp:nvSpPr>
        <dsp:cNvPr id="0" name=""/>
        <dsp:cNvSpPr/>
      </dsp:nvSpPr>
      <dsp:spPr>
        <a:xfrm>
          <a:off x="5841914" y="1944528"/>
          <a:ext cx="4320000" cy="648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1600200">
            <a:lnSpc>
              <a:spcPct val="100000"/>
            </a:lnSpc>
            <a:spcBef>
              <a:spcPct val="0"/>
            </a:spcBef>
            <a:spcAft>
              <a:spcPct val="35000"/>
            </a:spcAft>
            <a:buNone/>
            <a:defRPr b="1"/>
          </a:pPr>
          <a:r>
            <a:rPr lang="en-US" sz="3600" kern="1200"/>
            <a:t>Coverage Limits</a:t>
          </a:r>
        </a:p>
      </dsp:txBody>
      <dsp:txXfrm>
        <a:off x="5841914" y="1944528"/>
        <a:ext cx="4320000" cy="648000"/>
      </dsp:txXfrm>
    </dsp:sp>
    <dsp:sp modelId="{6889920A-ABD8-4A3C-9D1A-7A55E29808E2}">
      <dsp:nvSpPr>
        <dsp:cNvPr id="0" name=""/>
        <dsp:cNvSpPr/>
      </dsp:nvSpPr>
      <dsp:spPr>
        <a:xfrm>
          <a:off x="5841914" y="2665346"/>
          <a:ext cx="4320000" cy="12514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55650">
            <a:lnSpc>
              <a:spcPct val="100000"/>
            </a:lnSpc>
            <a:spcBef>
              <a:spcPct val="0"/>
            </a:spcBef>
            <a:spcAft>
              <a:spcPct val="35000"/>
            </a:spcAft>
            <a:buNone/>
          </a:pPr>
          <a:r>
            <a:rPr lang="en-US" sz="1700" kern="1200"/>
            <a:t>2023: $350,000 Residential, $1 million Commercial</a:t>
          </a:r>
        </a:p>
        <a:p>
          <a:pPr marL="0" lvl="0" indent="0" algn="l" defTabSz="755650">
            <a:lnSpc>
              <a:spcPct val="100000"/>
            </a:lnSpc>
            <a:spcBef>
              <a:spcPct val="0"/>
            </a:spcBef>
            <a:spcAft>
              <a:spcPct val="35000"/>
            </a:spcAft>
            <a:buNone/>
          </a:pPr>
          <a:r>
            <a:rPr lang="en-US" sz="1700" kern="1200"/>
            <a:t>2025: $750,000 Residential, $2 million Commercial</a:t>
          </a:r>
        </a:p>
      </dsp:txBody>
      <dsp:txXfrm>
        <a:off x="5841914" y="2665346"/>
        <a:ext cx="4320000" cy="125148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01745D-441F-48ED-BC4F-ABC904F92434}">
      <dsp:nvSpPr>
        <dsp:cNvPr id="0" name=""/>
        <dsp:cNvSpPr/>
      </dsp:nvSpPr>
      <dsp:spPr>
        <a:xfrm>
          <a:off x="1333" y="340573"/>
          <a:ext cx="3121474" cy="1560737"/>
        </a:xfrm>
        <a:prstGeom prst="roundRect">
          <a:avLst>
            <a:gd name="adj" fmla="val 10000"/>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r>
            <a:rPr lang="en-US" sz="2000" kern="1200"/>
            <a:t>Board lack of industry expertise (financial, catastrophe, actuarial)</a:t>
          </a:r>
        </a:p>
      </dsp:txBody>
      <dsp:txXfrm>
        <a:off x="47045" y="386285"/>
        <a:ext cx="3030050" cy="1469313"/>
      </dsp:txXfrm>
    </dsp:sp>
    <dsp:sp modelId="{0154CE80-1C3D-47B8-9307-610D22D2A083}">
      <dsp:nvSpPr>
        <dsp:cNvPr id="0" name=""/>
        <dsp:cNvSpPr/>
      </dsp:nvSpPr>
      <dsp:spPr>
        <a:xfrm>
          <a:off x="3903177" y="340573"/>
          <a:ext cx="3121474" cy="1560737"/>
        </a:xfrm>
        <a:prstGeom prst="roundRect">
          <a:avLst>
            <a:gd name="adj" fmla="val 10000"/>
          </a:avLst>
        </a:prstGeom>
        <a:solidFill>
          <a:schemeClr val="accent2">
            <a:hueOff val="3221807"/>
            <a:satOff val="-9246"/>
            <a:lumOff val="-14805"/>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r>
            <a:rPr lang="en-US" sz="2000" kern="1200"/>
            <a:t>Rates not actuarially justified </a:t>
          </a:r>
        </a:p>
      </dsp:txBody>
      <dsp:txXfrm>
        <a:off x="3948889" y="386285"/>
        <a:ext cx="3030050" cy="1469313"/>
      </dsp:txXfrm>
    </dsp:sp>
    <dsp:sp modelId="{D9A822E2-4163-4D9A-9F90-B98ED66BD99D}">
      <dsp:nvSpPr>
        <dsp:cNvPr id="0" name=""/>
        <dsp:cNvSpPr/>
      </dsp:nvSpPr>
      <dsp:spPr>
        <a:xfrm>
          <a:off x="4215324" y="1901310"/>
          <a:ext cx="312147" cy="1170552"/>
        </a:xfrm>
        <a:custGeom>
          <a:avLst/>
          <a:gdLst/>
          <a:ahLst/>
          <a:cxnLst/>
          <a:rect l="0" t="0" r="0" b="0"/>
          <a:pathLst>
            <a:path>
              <a:moveTo>
                <a:pt x="0" y="0"/>
              </a:moveTo>
              <a:lnTo>
                <a:pt x="0" y="1170552"/>
              </a:lnTo>
              <a:lnTo>
                <a:pt x="312147" y="1170552"/>
              </a:lnTo>
            </a:path>
          </a:pathLst>
        </a:custGeom>
        <a:noFill/>
        <a:ln w="1905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1EAF615-5489-402C-BA93-D0E5CC2A999A}">
      <dsp:nvSpPr>
        <dsp:cNvPr id="0" name=""/>
        <dsp:cNvSpPr/>
      </dsp:nvSpPr>
      <dsp:spPr>
        <a:xfrm>
          <a:off x="4527472" y="2291494"/>
          <a:ext cx="2497179" cy="1560737"/>
        </a:xfrm>
        <a:prstGeom prst="roundRect">
          <a:avLst>
            <a:gd name="adj" fmla="val 10000"/>
          </a:avLst>
        </a:prstGeom>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1435" tIns="34290" rIns="51435" bIns="34290" numCol="1" spcCol="1270" anchor="ctr" anchorCtr="0">
          <a:noAutofit/>
        </a:bodyPr>
        <a:lstStyle/>
        <a:p>
          <a:pPr marL="0" lvl="0" indent="0" algn="ctr" defTabSz="1200150">
            <a:lnSpc>
              <a:spcPct val="90000"/>
            </a:lnSpc>
            <a:spcBef>
              <a:spcPct val="0"/>
            </a:spcBef>
            <a:spcAft>
              <a:spcPct val="35000"/>
            </a:spcAft>
            <a:buNone/>
          </a:pPr>
          <a:r>
            <a:rPr lang="en-US" sz="2700" kern="1200"/>
            <a:t>Premiums underpriced for several years</a:t>
          </a:r>
        </a:p>
      </dsp:txBody>
      <dsp:txXfrm>
        <a:off x="4573184" y="2337206"/>
        <a:ext cx="2405755" cy="1469313"/>
      </dsp:txXfrm>
    </dsp:sp>
    <dsp:sp modelId="{4DCCA3DC-702E-4D9C-8AB1-509C607848BF}">
      <dsp:nvSpPr>
        <dsp:cNvPr id="0" name=""/>
        <dsp:cNvSpPr/>
      </dsp:nvSpPr>
      <dsp:spPr>
        <a:xfrm>
          <a:off x="7805020" y="340573"/>
          <a:ext cx="3121474" cy="1560737"/>
        </a:xfrm>
        <a:prstGeom prst="roundRect">
          <a:avLst>
            <a:gd name="adj" fmla="val 10000"/>
          </a:avLst>
        </a:prstGeom>
        <a:solidFill>
          <a:schemeClr val="accent2">
            <a:hueOff val="6443614"/>
            <a:satOff val="-18493"/>
            <a:lumOff val="-2960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r>
            <a:rPr lang="en-US" sz="2000" kern="1200"/>
            <a:t>Needs to be a residual market supported by adequate rates and when required industry assessments</a:t>
          </a:r>
        </a:p>
      </dsp:txBody>
      <dsp:txXfrm>
        <a:off x="7850732" y="386285"/>
        <a:ext cx="3030050" cy="146931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2CA19D-C31F-4257-B398-3F1500DC995D}">
      <dsp:nvSpPr>
        <dsp:cNvPr id="0" name=""/>
        <dsp:cNvSpPr/>
      </dsp:nvSpPr>
      <dsp:spPr>
        <a:xfrm>
          <a:off x="0" y="76262"/>
          <a:ext cx="10927829" cy="958229"/>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June 2024: Salt &amp; South Fork fires</a:t>
          </a:r>
        </a:p>
      </dsp:txBody>
      <dsp:txXfrm>
        <a:off x="46777" y="123039"/>
        <a:ext cx="10834275" cy="864675"/>
      </dsp:txXfrm>
    </dsp:sp>
    <dsp:sp modelId="{F2147AFB-AA0B-4F4E-B2D2-750FFE08BF01}">
      <dsp:nvSpPr>
        <dsp:cNvPr id="0" name=""/>
        <dsp:cNvSpPr/>
      </dsp:nvSpPr>
      <dsp:spPr>
        <a:xfrm>
          <a:off x="0" y="1103612"/>
          <a:ext cx="10927829" cy="958229"/>
        </a:xfrm>
        <a:prstGeom prst="roundRect">
          <a:avLst/>
        </a:prstGeom>
        <a:solidFill>
          <a:schemeClr val="accent2">
            <a:hueOff val="2147871"/>
            <a:satOff val="-6164"/>
            <a:lumOff val="-987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Over 10,000 people evacuated</a:t>
          </a:r>
        </a:p>
      </dsp:txBody>
      <dsp:txXfrm>
        <a:off x="46777" y="1150389"/>
        <a:ext cx="10834275" cy="864675"/>
      </dsp:txXfrm>
    </dsp:sp>
    <dsp:sp modelId="{C457AB3B-B2DA-41C7-867B-5C608279E537}">
      <dsp:nvSpPr>
        <dsp:cNvPr id="0" name=""/>
        <dsp:cNvSpPr/>
      </dsp:nvSpPr>
      <dsp:spPr>
        <a:xfrm>
          <a:off x="0" y="2130962"/>
          <a:ext cx="10927829" cy="958229"/>
        </a:xfrm>
        <a:prstGeom prst="roundRect">
          <a:avLst/>
        </a:prstGeom>
        <a:solidFill>
          <a:schemeClr val="accent2">
            <a:hueOff val="4295743"/>
            <a:satOff val="-12329"/>
            <a:lumOff val="-1973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Emergency orders by Superintendent</a:t>
          </a:r>
        </a:p>
      </dsp:txBody>
      <dsp:txXfrm>
        <a:off x="46777" y="2177739"/>
        <a:ext cx="10834275" cy="864675"/>
      </dsp:txXfrm>
    </dsp:sp>
    <dsp:sp modelId="{E514D2DE-1FD5-41A3-B3F5-B6F9C1C21D5F}">
      <dsp:nvSpPr>
        <dsp:cNvPr id="0" name=""/>
        <dsp:cNvSpPr/>
      </dsp:nvSpPr>
      <dsp:spPr>
        <a:xfrm>
          <a:off x="0" y="3158312"/>
          <a:ext cx="10927829" cy="958229"/>
        </a:xfrm>
        <a:prstGeom prst="roundRect">
          <a:avLst/>
        </a:prstGeom>
        <a:solidFill>
          <a:schemeClr val="accent2">
            <a:hueOff val="6443614"/>
            <a:satOff val="-18493"/>
            <a:lumOff val="-2960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Premium payment extensions; non-renewal protections and living expense payments</a:t>
          </a:r>
        </a:p>
      </dsp:txBody>
      <dsp:txXfrm>
        <a:off x="46777" y="3205089"/>
        <a:ext cx="10834275" cy="86467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8A825D-F702-4282-B97B-72B969F0CA02}">
      <dsp:nvSpPr>
        <dsp:cNvPr id="0" name=""/>
        <dsp:cNvSpPr/>
      </dsp:nvSpPr>
      <dsp:spPr>
        <a:xfrm>
          <a:off x="2169914" y="635377"/>
          <a:ext cx="1512000" cy="151200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A8CD332-B9FC-4940-8ECD-F850AB1C1ABF}">
      <dsp:nvSpPr>
        <dsp:cNvPr id="0" name=""/>
        <dsp:cNvSpPr/>
      </dsp:nvSpPr>
      <dsp:spPr>
        <a:xfrm>
          <a:off x="765914" y="2273025"/>
          <a:ext cx="4320000" cy="648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22350">
            <a:lnSpc>
              <a:spcPct val="90000"/>
            </a:lnSpc>
            <a:spcBef>
              <a:spcPct val="0"/>
            </a:spcBef>
            <a:spcAft>
              <a:spcPct val="35000"/>
            </a:spcAft>
            <a:buNone/>
            <a:defRPr b="1"/>
          </a:pPr>
          <a:r>
            <a:rPr lang="en-US" sz="2300" kern="1200"/>
            <a:t>Deployment of OSI staff within 24 hours</a:t>
          </a:r>
        </a:p>
      </dsp:txBody>
      <dsp:txXfrm>
        <a:off x="765914" y="2273025"/>
        <a:ext cx="4320000" cy="648000"/>
      </dsp:txXfrm>
    </dsp:sp>
    <dsp:sp modelId="{0AF5476E-8E87-4F62-9087-659B8E47F5FF}">
      <dsp:nvSpPr>
        <dsp:cNvPr id="0" name=""/>
        <dsp:cNvSpPr/>
      </dsp:nvSpPr>
      <dsp:spPr>
        <a:xfrm>
          <a:off x="765914" y="2979466"/>
          <a:ext cx="4320000" cy="577961"/>
        </a:xfrm>
        <a:prstGeom prst="rect">
          <a:avLst/>
        </a:prstGeom>
        <a:noFill/>
        <a:ln>
          <a:noFill/>
        </a:ln>
        <a:effectLst/>
      </dsp:spPr>
      <dsp:style>
        <a:lnRef idx="0">
          <a:scrgbClr r="0" g="0" b="0"/>
        </a:lnRef>
        <a:fillRef idx="0">
          <a:scrgbClr r="0" g="0" b="0"/>
        </a:fillRef>
        <a:effectRef idx="0">
          <a:scrgbClr r="0" g="0" b="0"/>
        </a:effectRef>
        <a:fontRef idx="minor"/>
      </dsp:style>
    </dsp:sp>
    <dsp:sp modelId="{F1893E97-78BC-479C-B1BA-431B98D87EA8}">
      <dsp:nvSpPr>
        <dsp:cNvPr id="0" name=""/>
        <dsp:cNvSpPr/>
      </dsp:nvSpPr>
      <dsp:spPr>
        <a:xfrm>
          <a:off x="7245914" y="635377"/>
          <a:ext cx="1512000" cy="151200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DAE2A38-30F1-4765-9F7C-6C19F4883C46}">
      <dsp:nvSpPr>
        <dsp:cNvPr id="0" name=""/>
        <dsp:cNvSpPr/>
      </dsp:nvSpPr>
      <dsp:spPr>
        <a:xfrm>
          <a:off x="5841914" y="2273025"/>
          <a:ext cx="4320000" cy="648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22350">
            <a:lnSpc>
              <a:spcPct val="90000"/>
            </a:lnSpc>
            <a:spcBef>
              <a:spcPct val="0"/>
            </a:spcBef>
            <a:spcAft>
              <a:spcPct val="35000"/>
            </a:spcAft>
            <a:buNone/>
            <a:defRPr b="1"/>
          </a:pPr>
          <a:r>
            <a:rPr lang="en-US" sz="2300" kern="1200"/>
            <a:t>Established Disaster Response Center</a:t>
          </a:r>
        </a:p>
      </dsp:txBody>
      <dsp:txXfrm>
        <a:off x="5841914" y="2273025"/>
        <a:ext cx="4320000" cy="648000"/>
      </dsp:txXfrm>
    </dsp:sp>
    <dsp:sp modelId="{619331ED-88B5-46C2-91E3-191E1FE0A76C}">
      <dsp:nvSpPr>
        <dsp:cNvPr id="0" name=""/>
        <dsp:cNvSpPr/>
      </dsp:nvSpPr>
      <dsp:spPr>
        <a:xfrm>
          <a:off x="5841914" y="2979466"/>
          <a:ext cx="4320000" cy="5779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pPr>
          <a:r>
            <a:rPr lang="en-US" sz="1700" kern="1200"/>
            <a:t>Initial damage assessments</a:t>
          </a:r>
        </a:p>
        <a:p>
          <a:pPr marL="0" lvl="0" indent="0" algn="ctr" defTabSz="755650">
            <a:lnSpc>
              <a:spcPct val="90000"/>
            </a:lnSpc>
            <a:spcBef>
              <a:spcPct val="0"/>
            </a:spcBef>
            <a:spcAft>
              <a:spcPct val="35000"/>
            </a:spcAft>
            <a:buNone/>
          </a:pPr>
          <a:r>
            <a:rPr lang="en-US" sz="1700" kern="1200"/>
            <a:t>Staffed remained for over 4 months</a:t>
          </a:r>
        </a:p>
      </dsp:txBody>
      <dsp:txXfrm>
        <a:off x="5841914" y="2979466"/>
        <a:ext cx="4320000" cy="57796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AC6BEF-D656-4095-A31A-42F5F4CE022E}">
      <dsp:nvSpPr>
        <dsp:cNvPr id="0" name=""/>
        <dsp:cNvSpPr/>
      </dsp:nvSpPr>
      <dsp:spPr>
        <a:xfrm>
          <a:off x="2169914" y="189720"/>
          <a:ext cx="1512000" cy="151200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B715A3F-21F3-44AC-B7FE-8A9AAD21B715}">
      <dsp:nvSpPr>
        <dsp:cNvPr id="0" name=""/>
        <dsp:cNvSpPr/>
      </dsp:nvSpPr>
      <dsp:spPr>
        <a:xfrm>
          <a:off x="765914" y="1865695"/>
          <a:ext cx="4320000" cy="648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377950">
            <a:lnSpc>
              <a:spcPct val="90000"/>
            </a:lnSpc>
            <a:spcBef>
              <a:spcPct val="0"/>
            </a:spcBef>
            <a:spcAft>
              <a:spcPct val="35000"/>
            </a:spcAft>
            <a:buNone/>
            <a:defRPr b="1"/>
          </a:pPr>
          <a:r>
            <a:rPr lang="en-US" sz="3100" kern="1200"/>
            <a:t>Mitigation-focused bills</a:t>
          </a:r>
        </a:p>
      </dsp:txBody>
      <dsp:txXfrm>
        <a:off x="765914" y="1865695"/>
        <a:ext cx="4320000" cy="648000"/>
      </dsp:txXfrm>
    </dsp:sp>
    <dsp:sp modelId="{FA7947B1-8783-4B10-8B72-49F9A650A29E}">
      <dsp:nvSpPr>
        <dsp:cNvPr id="0" name=""/>
        <dsp:cNvSpPr/>
      </dsp:nvSpPr>
      <dsp:spPr>
        <a:xfrm>
          <a:off x="765914" y="2589962"/>
          <a:ext cx="4320000" cy="14131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pPr>
          <a:r>
            <a:rPr lang="en-US" sz="1700" kern="1200"/>
            <a:t>SB 33: OSI added to NM Fire Planning Task Force</a:t>
          </a:r>
        </a:p>
        <a:p>
          <a:pPr marL="0" lvl="0" indent="0" algn="ctr" defTabSz="755650">
            <a:lnSpc>
              <a:spcPct val="90000"/>
            </a:lnSpc>
            <a:spcBef>
              <a:spcPct val="0"/>
            </a:spcBef>
            <a:spcAft>
              <a:spcPct val="35000"/>
            </a:spcAft>
            <a:buNone/>
          </a:pPr>
          <a:r>
            <a:rPr lang="en-US" sz="1700" kern="1200"/>
            <a:t>Insurance Institute of Business and Home Safety (IBHS) mitigation standards adopted statewide</a:t>
          </a:r>
        </a:p>
      </dsp:txBody>
      <dsp:txXfrm>
        <a:off x="765914" y="2589962"/>
        <a:ext cx="4320000" cy="1413121"/>
      </dsp:txXfrm>
    </dsp:sp>
    <dsp:sp modelId="{C1742208-66F6-44F2-919C-C3D2FAC5287A}">
      <dsp:nvSpPr>
        <dsp:cNvPr id="0" name=""/>
        <dsp:cNvSpPr/>
      </dsp:nvSpPr>
      <dsp:spPr>
        <a:xfrm>
          <a:off x="7245914" y="189720"/>
          <a:ext cx="1512000" cy="151200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CD79571-DFA1-4F31-A2D7-FAA510FDC103}">
      <dsp:nvSpPr>
        <dsp:cNvPr id="0" name=""/>
        <dsp:cNvSpPr/>
      </dsp:nvSpPr>
      <dsp:spPr>
        <a:xfrm>
          <a:off x="5841914" y="1865695"/>
          <a:ext cx="4320000" cy="648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377950">
            <a:lnSpc>
              <a:spcPct val="90000"/>
            </a:lnSpc>
            <a:spcBef>
              <a:spcPct val="0"/>
            </a:spcBef>
            <a:spcAft>
              <a:spcPct val="35000"/>
            </a:spcAft>
            <a:buNone/>
            <a:defRPr b="1"/>
          </a:pPr>
          <a:r>
            <a:rPr lang="en-US" sz="3100" kern="1200"/>
            <a:t>Fund Appropriation</a:t>
          </a:r>
        </a:p>
      </dsp:txBody>
      <dsp:txXfrm>
        <a:off x="5841914" y="1865695"/>
        <a:ext cx="4320000" cy="648000"/>
      </dsp:txXfrm>
    </dsp:sp>
    <dsp:sp modelId="{40674BEF-7D74-41BC-AC11-6C812EDBA08C}">
      <dsp:nvSpPr>
        <dsp:cNvPr id="0" name=""/>
        <dsp:cNvSpPr/>
      </dsp:nvSpPr>
      <dsp:spPr>
        <a:xfrm>
          <a:off x="5841914" y="2589962"/>
          <a:ext cx="4320000" cy="14131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55650">
            <a:lnSpc>
              <a:spcPct val="90000"/>
            </a:lnSpc>
            <a:spcBef>
              <a:spcPct val="0"/>
            </a:spcBef>
            <a:spcAft>
              <a:spcPct val="35000"/>
            </a:spcAft>
            <a:buNone/>
          </a:pPr>
          <a:r>
            <a:rPr lang="en-US" sz="1700" kern="1200"/>
            <a:t>$10M to mitigation of FAIR Plan homes</a:t>
          </a:r>
        </a:p>
        <a:p>
          <a:pPr marL="0" lvl="0" indent="0" algn="l" defTabSz="755650">
            <a:lnSpc>
              <a:spcPct val="90000"/>
            </a:lnSpc>
            <a:spcBef>
              <a:spcPct val="0"/>
            </a:spcBef>
            <a:spcAft>
              <a:spcPct val="35000"/>
            </a:spcAft>
            <a:buNone/>
          </a:pPr>
          <a:r>
            <a:rPr lang="en-US" sz="1700" kern="1200"/>
            <a:t>$2M for statewide fire insurance market study</a:t>
          </a:r>
        </a:p>
        <a:p>
          <a:pPr marL="171450" lvl="1" indent="-171450" algn="l" defTabSz="755650">
            <a:lnSpc>
              <a:spcPct val="90000"/>
            </a:lnSpc>
            <a:spcBef>
              <a:spcPct val="0"/>
            </a:spcBef>
            <a:spcAft>
              <a:spcPct val="15000"/>
            </a:spcAft>
            <a:buChar char="•"/>
          </a:pPr>
          <a:r>
            <a:rPr lang="en-US" sz="1700" kern="1200"/>
            <a:t>ZestyAI statewide fire hazard mapping down to parcel level</a:t>
          </a:r>
        </a:p>
        <a:p>
          <a:pPr marL="171450" lvl="1" indent="-171450" algn="l" defTabSz="755650">
            <a:lnSpc>
              <a:spcPct val="90000"/>
            </a:lnSpc>
            <a:spcBef>
              <a:spcPct val="0"/>
            </a:spcBef>
            <a:spcAft>
              <a:spcPct val="15000"/>
            </a:spcAft>
            <a:buChar char="•"/>
          </a:pPr>
          <a:r>
            <a:rPr lang="en-US" sz="1700" kern="1200"/>
            <a:t>Public Awareness Campaign</a:t>
          </a:r>
        </a:p>
      </dsp:txBody>
      <dsp:txXfrm>
        <a:off x="5841914" y="2589962"/>
        <a:ext cx="4320000" cy="1413121"/>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C5BD27-1548-482F-9577-D76AF9E04EA6}">
      <dsp:nvSpPr>
        <dsp:cNvPr id="0" name=""/>
        <dsp:cNvSpPr/>
      </dsp:nvSpPr>
      <dsp:spPr>
        <a:xfrm>
          <a:off x="853" y="21822"/>
          <a:ext cx="3457633" cy="4149160"/>
        </a:xfrm>
        <a:prstGeom prst="rect">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1537" tIns="0" rIns="341537" bIns="330200" numCol="1" spcCol="1270" anchor="t" anchorCtr="0">
          <a:noAutofit/>
        </a:bodyPr>
        <a:lstStyle/>
        <a:p>
          <a:pPr marL="0" lvl="0" indent="0" algn="l" defTabSz="711200">
            <a:lnSpc>
              <a:spcPct val="90000"/>
            </a:lnSpc>
            <a:spcBef>
              <a:spcPct val="0"/>
            </a:spcBef>
            <a:spcAft>
              <a:spcPct val="35000"/>
            </a:spcAft>
            <a:buNone/>
          </a:pPr>
          <a:r>
            <a:rPr lang="en-US" sz="1600" kern="1200"/>
            <a:t>March–Sept 2023: Threat actors gained unauthorized access across OSI network.</a:t>
          </a:r>
        </a:p>
        <a:p>
          <a:pPr marL="114300" lvl="1" indent="-114300" algn="l" defTabSz="533400">
            <a:lnSpc>
              <a:spcPct val="90000"/>
            </a:lnSpc>
            <a:spcBef>
              <a:spcPct val="0"/>
            </a:spcBef>
            <a:spcAft>
              <a:spcPct val="15000"/>
            </a:spcAft>
            <a:buChar char="•"/>
          </a:pPr>
          <a:r>
            <a:rPr lang="en-US" sz="1200" kern="1200"/>
            <a:t>On September 24, that same threat actor attempted to gain remote access to hosts across the OSI network. </a:t>
          </a:r>
        </a:p>
        <a:p>
          <a:pPr marL="114300" lvl="1" indent="-114300" algn="l" defTabSz="533400">
            <a:lnSpc>
              <a:spcPct val="90000"/>
            </a:lnSpc>
            <a:spcBef>
              <a:spcPct val="0"/>
            </a:spcBef>
            <a:spcAft>
              <a:spcPct val="15000"/>
            </a:spcAft>
            <a:buChar char="•"/>
          </a:pPr>
          <a:r>
            <a:rPr lang="en-US" sz="1200" kern="1200"/>
            <a:t>24 connection attempts were successful.</a:t>
          </a:r>
        </a:p>
        <a:p>
          <a:pPr marL="114300" lvl="1" indent="-114300" algn="l" defTabSz="533400">
            <a:lnSpc>
              <a:spcPct val="90000"/>
            </a:lnSpc>
            <a:spcBef>
              <a:spcPct val="0"/>
            </a:spcBef>
            <a:spcAft>
              <a:spcPct val="15000"/>
            </a:spcAft>
            <a:buChar char="•"/>
          </a:pPr>
          <a:r>
            <a:rPr lang="en-US" sz="1200" kern="1200"/>
            <a:t>On September 25</a:t>
          </a:r>
          <a:r>
            <a:rPr lang="en-US" sz="1200" kern="1200" baseline="30000"/>
            <a:t>th</a:t>
          </a:r>
          <a:r>
            <a:rPr lang="en-US" sz="1200" kern="1200"/>
            <a:t> OSI Networks were shut down and all laptops were sent to DOIT</a:t>
          </a:r>
        </a:p>
      </dsp:txBody>
      <dsp:txXfrm>
        <a:off x="853" y="1681486"/>
        <a:ext cx="3457633" cy="2489496"/>
      </dsp:txXfrm>
    </dsp:sp>
    <dsp:sp modelId="{939742FC-4C02-4925-8AF8-2376D3EAAF41}">
      <dsp:nvSpPr>
        <dsp:cNvPr id="0" name=""/>
        <dsp:cNvSpPr/>
      </dsp:nvSpPr>
      <dsp:spPr>
        <a:xfrm>
          <a:off x="853" y="21822"/>
          <a:ext cx="3457633" cy="1659664"/>
        </a:xfrm>
        <a:prstGeom prst="rect">
          <a:avLst/>
        </a:prstGeom>
        <a:noFill/>
        <a:ln w="1905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341537" tIns="165100" rIns="341537" bIns="165100" numCol="1" spcCol="1270" anchor="ctr" anchorCtr="0">
          <a:noAutofit/>
        </a:bodyPr>
        <a:lstStyle/>
        <a:p>
          <a:pPr marL="0" lvl="0" indent="0" algn="l" defTabSz="2933700">
            <a:lnSpc>
              <a:spcPct val="90000"/>
            </a:lnSpc>
            <a:spcBef>
              <a:spcPct val="0"/>
            </a:spcBef>
            <a:spcAft>
              <a:spcPct val="35000"/>
            </a:spcAft>
            <a:buNone/>
          </a:pPr>
          <a:r>
            <a:rPr lang="en-US" sz="6600" kern="1200"/>
            <a:t>01</a:t>
          </a:r>
        </a:p>
      </dsp:txBody>
      <dsp:txXfrm>
        <a:off x="853" y="21822"/>
        <a:ext cx="3457633" cy="1659664"/>
      </dsp:txXfrm>
    </dsp:sp>
    <dsp:sp modelId="{254CA747-7722-48E6-B580-E6C6A50F7549}">
      <dsp:nvSpPr>
        <dsp:cNvPr id="0" name=""/>
        <dsp:cNvSpPr/>
      </dsp:nvSpPr>
      <dsp:spPr>
        <a:xfrm>
          <a:off x="3735097" y="21822"/>
          <a:ext cx="3457633" cy="4149160"/>
        </a:xfrm>
        <a:prstGeom prst="rect">
          <a:avLst/>
        </a:prstGeom>
        <a:solidFill>
          <a:schemeClr val="accent2">
            <a:hueOff val="3221807"/>
            <a:satOff val="-9246"/>
            <a:lumOff val="-14805"/>
            <a:alphaOff val="0"/>
          </a:schemeClr>
        </a:solidFill>
        <a:ln w="19050" cap="flat" cmpd="sng" algn="ctr">
          <a:solidFill>
            <a:schemeClr val="accent2">
              <a:hueOff val="3221807"/>
              <a:satOff val="-9246"/>
              <a:lumOff val="-1480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1537" tIns="0" rIns="341537" bIns="330200" numCol="1" spcCol="1270" anchor="t" anchorCtr="0">
          <a:noAutofit/>
        </a:bodyPr>
        <a:lstStyle/>
        <a:p>
          <a:pPr marL="0" lvl="0" indent="0" algn="l" defTabSz="711200">
            <a:lnSpc>
              <a:spcPct val="90000"/>
            </a:lnSpc>
            <a:spcBef>
              <a:spcPct val="0"/>
            </a:spcBef>
            <a:spcAft>
              <a:spcPct val="35000"/>
            </a:spcAft>
            <a:buNone/>
          </a:pPr>
          <a:r>
            <a:rPr lang="en-US" sz="1600" kern="1200"/>
            <a:t>Full remediation launched with DOIT, OSC, and security partners.</a:t>
          </a:r>
        </a:p>
      </dsp:txBody>
      <dsp:txXfrm>
        <a:off x="3735097" y="1681486"/>
        <a:ext cx="3457633" cy="2489496"/>
      </dsp:txXfrm>
    </dsp:sp>
    <dsp:sp modelId="{ECBF054E-DF04-452E-BA1E-907D07014055}">
      <dsp:nvSpPr>
        <dsp:cNvPr id="0" name=""/>
        <dsp:cNvSpPr/>
      </dsp:nvSpPr>
      <dsp:spPr>
        <a:xfrm>
          <a:off x="3735097" y="21822"/>
          <a:ext cx="3457633" cy="1659664"/>
        </a:xfrm>
        <a:prstGeom prst="rect">
          <a:avLst/>
        </a:prstGeom>
        <a:noFill/>
        <a:ln w="1905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341537" tIns="165100" rIns="341537" bIns="165100" numCol="1" spcCol="1270" anchor="ctr" anchorCtr="0">
          <a:noAutofit/>
        </a:bodyPr>
        <a:lstStyle/>
        <a:p>
          <a:pPr marL="0" lvl="0" indent="0" algn="l" defTabSz="2933700">
            <a:lnSpc>
              <a:spcPct val="90000"/>
            </a:lnSpc>
            <a:spcBef>
              <a:spcPct val="0"/>
            </a:spcBef>
            <a:spcAft>
              <a:spcPct val="35000"/>
            </a:spcAft>
            <a:buNone/>
          </a:pPr>
          <a:r>
            <a:rPr lang="en-US" sz="6600" kern="1200"/>
            <a:t>02</a:t>
          </a:r>
        </a:p>
      </dsp:txBody>
      <dsp:txXfrm>
        <a:off x="3735097" y="21822"/>
        <a:ext cx="3457633" cy="1659664"/>
      </dsp:txXfrm>
    </dsp:sp>
    <dsp:sp modelId="{1A775B64-4FB7-4F7C-8FB7-21A2572A8F21}">
      <dsp:nvSpPr>
        <dsp:cNvPr id="0" name=""/>
        <dsp:cNvSpPr/>
      </dsp:nvSpPr>
      <dsp:spPr>
        <a:xfrm>
          <a:off x="7469341" y="21822"/>
          <a:ext cx="3457633" cy="4149160"/>
        </a:xfrm>
        <a:prstGeom prst="rect">
          <a:avLst/>
        </a:prstGeom>
        <a:solidFill>
          <a:schemeClr val="accent2">
            <a:hueOff val="6443614"/>
            <a:satOff val="-18493"/>
            <a:lumOff val="-29609"/>
            <a:alphaOff val="0"/>
          </a:schemeClr>
        </a:solidFill>
        <a:ln w="19050" cap="flat" cmpd="sng" algn="ctr">
          <a:solidFill>
            <a:schemeClr val="accent2">
              <a:hueOff val="6443614"/>
              <a:satOff val="-18493"/>
              <a:lumOff val="-2960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1537" tIns="0" rIns="341537" bIns="330200" numCol="1" spcCol="1270" anchor="t" anchorCtr="0">
          <a:noAutofit/>
        </a:bodyPr>
        <a:lstStyle/>
        <a:p>
          <a:pPr marL="0" lvl="0" indent="0" algn="l" defTabSz="711200">
            <a:lnSpc>
              <a:spcPct val="90000"/>
            </a:lnSpc>
            <a:spcBef>
              <a:spcPct val="0"/>
            </a:spcBef>
            <a:spcAft>
              <a:spcPct val="35000"/>
            </a:spcAft>
            <a:buNone/>
          </a:pPr>
          <a:r>
            <a:rPr lang="en-US" sz="1600" kern="1200" dirty="0"/>
            <a:t>Operational status restored December 6, 2023.</a:t>
          </a:r>
        </a:p>
      </dsp:txBody>
      <dsp:txXfrm>
        <a:off x="7469341" y="1681486"/>
        <a:ext cx="3457633" cy="2489496"/>
      </dsp:txXfrm>
    </dsp:sp>
    <dsp:sp modelId="{584C9869-E943-455A-B415-C1F421623FB5}">
      <dsp:nvSpPr>
        <dsp:cNvPr id="0" name=""/>
        <dsp:cNvSpPr/>
      </dsp:nvSpPr>
      <dsp:spPr>
        <a:xfrm>
          <a:off x="7469341" y="21822"/>
          <a:ext cx="3457633" cy="1659664"/>
        </a:xfrm>
        <a:prstGeom prst="rect">
          <a:avLst/>
        </a:prstGeom>
        <a:noFill/>
        <a:ln w="1905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341537" tIns="165100" rIns="341537" bIns="165100" numCol="1" spcCol="1270" anchor="ctr" anchorCtr="0">
          <a:noAutofit/>
        </a:bodyPr>
        <a:lstStyle/>
        <a:p>
          <a:pPr marL="0" lvl="0" indent="0" algn="l" defTabSz="2933700">
            <a:lnSpc>
              <a:spcPct val="90000"/>
            </a:lnSpc>
            <a:spcBef>
              <a:spcPct val="0"/>
            </a:spcBef>
            <a:spcAft>
              <a:spcPct val="35000"/>
            </a:spcAft>
            <a:buNone/>
          </a:pPr>
          <a:r>
            <a:rPr lang="en-US" sz="6600" kern="1200"/>
            <a:t>03</a:t>
          </a:r>
        </a:p>
      </dsp:txBody>
      <dsp:txXfrm>
        <a:off x="7469341" y="21822"/>
        <a:ext cx="3457633" cy="1659664"/>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081093-1868-4B4A-AC37-E58C874D8AE2}">
      <dsp:nvSpPr>
        <dsp:cNvPr id="0" name=""/>
        <dsp:cNvSpPr/>
      </dsp:nvSpPr>
      <dsp:spPr>
        <a:xfrm>
          <a:off x="3201" y="445489"/>
          <a:ext cx="2539866" cy="1523919"/>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defRPr b="1"/>
          </a:pPr>
          <a:r>
            <a:rPr lang="en-US" sz="1600" kern="1200"/>
            <a:t>Received $2M cybersecurity special appropriation.</a:t>
          </a:r>
        </a:p>
      </dsp:txBody>
      <dsp:txXfrm>
        <a:off x="3201" y="445489"/>
        <a:ext cx="2539866" cy="1523919"/>
      </dsp:txXfrm>
    </dsp:sp>
    <dsp:sp modelId="{571E7264-11D4-401A-A050-E70C9D53C43F}">
      <dsp:nvSpPr>
        <dsp:cNvPr id="0" name=""/>
        <dsp:cNvSpPr/>
      </dsp:nvSpPr>
      <dsp:spPr>
        <a:xfrm>
          <a:off x="2797054" y="445489"/>
          <a:ext cx="2539866" cy="1523919"/>
        </a:xfrm>
        <a:prstGeom prst="rect">
          <a:avLst/>
        </a:prstGeom>
        <a:solidFill>
          <a:schemeClr val="accent2">
            <a:hueOff val="920516"/>
            <a:satOff val="-2642"/>
            <a:lumOff val="-423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defRPr b="1"/>
          </a:pPr>
          <a:r>
            <a:rPr lang="en-US" sz="1600" kern="1200"/>
            <a:t>Two independent cybersecurity assessments completed </a:t>
          </a:r>
        </a:p>
      </dsp:txBody>
      <dsp:txXfrm>
        <a:off x="2797054" y="445489"/>
        <a:ext cx="2539866" cy="1523919"/>
      </dsp:txXfrm>
    </dsp:sp>
    <dsp:sp modelId="{4892AC9E-D881-44D1-B002-838EC1F936DB}">
      <dsp:nvSpPr>
        <dsp:cNvPr id="0" name=""/>
        <dsp:cNvSpPr/>
      </dsp:nvSpPr>
      <dsp:spPr>
        <a:xfrm>
          <a:off x="5590907" y="445489"/>
          <a:ext cx="2539866" cy="1523919"/>
        </a:xfrm>
        <a:prstGeom prst="rect">
          <a:avLst/>
        </a:prstGeom>
        <a:solidFill>
          <a:schemeClr val="accent2">
            <a:hueOff val="1841033"/>
            <a:satOff val="-5284"/>
            <a:lumOff val="-846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defRPr b="1"/>
          </a:pPr>
          <a:r>
            <a:rPr lang="en-US" sz="1600" kern="1200"/>
            <a:t>Improved IT policies and procedures </a:t>
          </a:r>
        </a:p>
      </dsp:txBody>
      <dsp:txXfrm>
        <a:off x="5590907" y="445489"/>
        <a:ext cx="2539866" cy="1523919"/>
      </dsp:txXfrm>
    </dsp:sp>
    <dsp:sp modelId="{906AD275-BDC0-48ED-B847-09F474781E68}">
      <dsp:nvSpPr>
        <dsp:cNvPr id="0" name=""/>
        <dsp:cNvSpPr/>
      </dsp:nvSpPr>
      <dsp:spPr>
        <a:xfrm>
          <a:off x="8384760" y="445489"/>
          <a:ext cx="2539866" cy="1523919"/>
        </a:xfrm>
        <a:prstGeom prst="rect">
          <a:avLst/>
        </a:prstGeom>
        <a:solidFill>
          <a:schemeClr val="accent2">
            <a:hueOff val="2761549"/>
            <a:satOff val="-7926"/>
            <a:lumOff val="-1269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defRPr b="1"/>
          </a:pPr>
          <a:r>
            <a:rPr lang="en-US" sz="1600" kern="1200"/>
            <a:t>Expanded IT team to nine</a:t>
          </a:r>
        </a:p>
        <a:p>
          <a:pPr marL="114300" lvl="1" indent="-114300" algn="l" defTabSz="533400">
            <a:lnSpc>
              <a:spcPct val="90000"/>
            </a:lnSpc>
            <a:spcBef>
              <a:spcPct val="0"/>
            </a:spcBef>
            <a:spcAft>
              <a:spcPct val="15000"/>
            </a:spcAft>
            <a:buChar char="•"/>
          </a:pPr>
          <a:r>
            <a:rPr lang="en-US" sz="1200" kern="1200"/>
            <a:t>Hired IT Systems Administrator and IT Security Analyst.</a:t>
          </a:r>
        </a:p>
      </dsp:txBody>
      <dsp:txXfrm>
        <a:off x="8384760" y="445489"/>
        <a:ext cx="2539866" cy="1523919"/>
      </dsp:txXfrm>
    </dsp:sp>
    <dsp:sp modelId="{303E90B4-53FE-464B-A714-B2D274D824D0}">
      <dsp:nvSpPr>
        <dsp:cNvPr id="0" name=""/>
        <dsp:cNvSpPr/>
      </dsp:nvSpPr>
      <dsp:spPr>
        <a:xfrm>
          <a:off x="3201" y="2223395"/>
          <a:ext cx="2539866" cy="1523919"/>
        </a:xfrm>
        <a:prstGeom prst="rect">
          <a:avLst/>
        </a:prstGeom>
        <a:solidFill>
          <a:schemeClr val="accent2">
            <a:hueOff val="3682065"/>
            <a:satOff val="-10567"/>
            <a:lumOff val="-1691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defRPr b="1"/>
          </a:pPr>
          <a:r>
            <a:rPr lang="en-US" sz="1600" kern="1200"/>
            <a:t>Implemented mandatory security training + phishing simulations Cybersecurity appropriation extended; new CIO appointed.</a:t>
          </a:r>
        </a:p>
      </dsp:txBody>
      <dsp:txXfrm>
        <a:off x="3201" y="2223395"/>
        <a:ext cx="2539866" cy="1523919"/>
      </dsp:txXfrm>
    </dsp:sp>
    <dsp:sp modelId="{A5EEE531-CC24-49EF-93CE-86380FBA8A63}">
      <dsp:nvSpPr>
        <dsp:cNvPr id="0" name=""/>
        <dsp:cNvSpPr/>
      </dsp:nvSpPr>
      <dsp:spPr>
        <a:xfrm>
          <a:off x="2797054" y="2223395"/>
          <a:ext cx="2539866" cy="1523919"/>
        </a:xfrm>
        <a:prstGeom prst="rect">
          <a:avLst/>
        </a:prstGeom>
        <a:solidFill>
          <a:schemeClr val="accent2">
            <a:hueOff val="4602581"/>
            <a:satOff val="-13209"/>
            <a:lumOff val="-2114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defRPr b="1"/>
          </a:pPr>
          <a:r>
            <a:rPr lang="en-US" sz="1600" kern="1200"/>
            <a:t>2026: Replacing obsolete hardware; biometrics + two-factor authentication.</a:t>
          </a:r>
        </a:p>
      </dsp:txBody>
      <dsp:txXfrm>
        <a:off x="2797054" y="2223395"/>
        <a:ext cx="2539866" cy="1523919"/>
      </dsp:txXfrm>
    </dsp:sp>
    <dsp:sp modelId="{951AC205-3954-4707-A91B-D2DAF5D038B9}">
      <dsp:nvSpPr>
        <dsp:cNvPr id="0" name=""/>
        <dsp:cNvSpPr/>
      </dsp:nvSpPr>
      <dsp:spPr>
        <a:xfrm>
          <a:off x="5590907" y="2223395"/>
          <a:ext cx="2539866" cy="1523919"/>
        </a:xfrm>
        <a:prstGeom prst="rect">
          <a:avLst/>
        </a:prstGeom>
        <a:solidFill>
          <a:schemeClr val="accent2">
            <a:hueOff val="5523098"/>
            <a:satOff val="-15851"/>
            <a:lumOff val="-2537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defRPr b="1"/>
          </a:pPr>
          <a:r>
            <a:rPr lang="en-US" sz="1600" kern="1200"/>
            <a:t>Introduced AI-focused security trainings.</a:t>
          </a:r>
        </a:p>
      </dsp:txBody>
      <dsp:txXfrm>
        <a:off x="5590907" y="2223395"/>
        <a:ext cx="2539866" cy="1523919"/>
      </dsp:txXfrm>
    </dsp:sp>
    <dsp:sp modelId="{F6E69F89-2F3C-4595-B4FF-83FAA8E63F44}">
      <dsp:nvSpPr>
        <dsp:cNvPr id="0" name=""/>
        <dsp:cNvSpPr/>
      </dsp:nvSpPr>
      <dsp:spPr>
        <a:xfrm>
          <a:off x="8384760" y="2223395"/>
          <a:ext cx="2539866" cy="1523919"/>
        </a:xfrm>
        <a:prstGeom prst="rect">
          <a:avLst/>
        </a:prstGeom>
        <a:solidFill>
          <a:schemeClr val="accent2">
            <a:hueOff val="6443614"/>
            <a:satOff val="-18493"/>
            <a:lumOff val="-2960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defRPr b="1"/>
          </a:pPr>
          <a:r>
            <a:rPr lang="en-US" sz="1600" kern="1200"/>
            <a:t>Exploring AI to improve efficiency and trend identification (starting with form review).</a:t>
          </a:r>
        </a:p>
      </dsp:txBody>
      <dsp:txXfrm>
        <a:off x="8384760" y="2223395"/>
        <a:ext cx="2539866" cy="1523919"/>
      </dsp:txXfrm>
    </dsp:sp>
  </dsp:spTree>
</dsp:drawing>
</file>

<file path=ppt/diagrams/layout1.xml><?xml version="1.0" encoding="utf-8"?>
<dgm:layoutDef xmlns:dgm="http://schemas.openxmlformats.org/drawingml/2006/diagram" xmlns:a="http://schemas.openxmlformats.org/drawingml/2006/main" uniqueId="urn:microsoft.com/office/officeart/2018/2/layout/IconLabelDescriptionList">
  <dgm:title val="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l" for="ch" forName="iconRect"/>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LabelDescriptionList">
  <dgm:title val="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l" for="ch" forName="iconRect"/>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18/5/layout/CenteredIconLabelDescriptionList">
  <dgm:title val="Centered 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ctrX" for="ch" forName="iconRect" refType="w" fact="0.5"/>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6.xml><?xml version="1.0" encoding="utf-8"?>
<dgm:layoutDef xmlns:dgm="http://schemas.openxmlformats.org/drawingml/2006/diagram" xmlns:a="http://schemas.openxmlformats.org/drawingml/2006/main" uniqueId="urn:microsoft.com/office/officeart/2018/5/layout/CenteredIconLabelDescriptionList">
  <dgm:title val="Centered 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ctrX" for="ch" forName="iconRect" refType="w" fact="0.5"/>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7.xml><?xml version="1.0" encoding="utf-8"?>
<dgm:layoutDef xmlns:dgm="http://schemas.openxmlformats.org/drawingml/2006/diagram" xmlns:a="http://schemas.openxmlformats.org/drawingml/2006/main" uniqueId="urn:microsoft.com/office/officeart/2016/7/layout/LinearBlockProcessNumbered">
  <dgm:title val="Linear Block Process Numbered"/>
  <dgm:desc val="Used to show a progression; a timeline; sequential steps in a task, process, or workflow; or to emphasize movement or direction. Automatic numbers have been introduced to show the steps of the process. Level 1 text and Level 2 text both appears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01</a:t>
              </a:r>
            </a:p>
          </dgm:t>
        </dgm:pt>
        <dgm:pt modelId="201" type="sibTrans" cxnId="5">
          <dgm:prSet phldrT="2"/>
          <dgm:t>
            <a:bodyPr/>
            <a:lstStyle/>
            <a:p>
              <a:r>
                <a:t>02</a:t>
              </a:r>
            </a:p>
          </dgm:t>
        </dgm:pt>
        <dgm:pt modelId="301" type="sibTrans" cxnId="6">
          <dgm:prSet phldrT="3"/>
          <dgm:t>
            <a:bodyPr/>
            <a:lstStyle/>
            <a:p>
              <a:r>
                <a:t>03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sibTransNodeRect" op="equ"/>
      <dgm:constr type="primFontSz" for="des" forName="nodeRect" op="equ"/>
    </dgm:constrLst>
    <dgm:ruleLst/>
    <dgm:forEach name="Name4" axis="ch" ptType="node">
      <dgm:layoutNode name="compositeNode">
        <dgm:varLst>
          <dgm:bulletEnabled val="1"/>
        </dgm:varLst>
        <dgm:alg type="composite"/>
        <dgm:constrLst>
          <dgm:constr type="h" refType="w" op="lte" fact="1.2"/>
          <dgm:constr type="w" for="ch" forName="bgRect" refType="w"/>
          <dgm:constr type="h" for="ch" forName="bgRect" refType="h"/>
          <dgm:constr type="t" for="ch" forName="bgRect"/>
          <dgm:constr type="l" for="ch" forName="bgRect"/>
          <dgm:constr type="w" for="ch" forName="sibTransNodeRect" refType="w" refFor="ch" refForName="bgRect"/>
          <dgm:constr type="h" for="ch" forName="sibTransNodeRect" refType="h" refFor="ch" refForName="bgRect" fact="0.4"/>
          <dgm:constr type="t" for="ch" forName="sibTransNodeRect"/>
          <dgm:constr type="l" for="ch" forName="sibTransNodeRect"/>
          <dgm:constr type="r" for="ch" forName="nodeRect" refType="r" refFor="ch" refForName="bgRect"/>
          <dgm:constr type="h" for="ch" forName="nodeRect" refType="h" refFor="ch" refForName="bgRect" fact="0.6"/>
          <dgm:constr type="t" for="ch" forName="nodeRect" refType="b" refFor="ch" refForName="sibTransNodeRect"/>
          <dgm:constr type="l" for="ch" forName="nodeRect" refType="l" refFor="ch" refForName="bgRect"/>
        </dgm:constrLst>
        <dgm:ruleLst>
          <dgm:rule type="w" for="ch" forName="nodeRect" val="NaN" fact="NaN" max="30"/>
        </dgm:ruleLst>
        <dgm:layoutNode name="bgRect" styleLbl="alignNode1">
          <dgm:alg type="sp"/>
          <dgm:shape xmlns:r="http://schemas.openxmlformats.org/officeDocument/2006/relationships" type="rect" r:blip="">
            <dgm:adjLst>
              <dgm:adj idx="1" val="0.05"/>
            </dgm:adjLst>
          </dgm:shape>
          <dgm:presOf axis="self"/>
          <dgm:constrLst/>
          <dgm:ruleLst/>
        </dgm:layoutNode>
        <dgm:forEach name="Name19" axis="followSib" ptType="sibTrans" hideLastTrans="0" cnt="1">
          <dgm:layoutNode name="sibTransNodeRect" styleLbl="alignNode1">
            <dgm:varLst>
              <dgm:chMax val="0"/>
              <dgm:bulletEnabled val="1"/>
            </dgm:varLst>
            <dgm:presOf axis="self"/>
            <dgm:alg type="tx">
              <dgm:param type="parTxLTRAlign" val="l"/>
              <dgm:param type="parTxRTLAlign" val="l"/>
            </dgm:alg>
            <dgm:shape xmlns:r="http://schemas.openxmlformats.org/officeDocument/2006/relationships" type="rect" r:blip="" hideGeom="1">
              <dgm:adjLst/>
            </dgm:shape>
            <dgm:constrLst>
              <dgm:constr type="primFontSz" val="66"/>
              <dgm:constr type="tMarg" val="13"/>
              <dgm:constr type="lMarg" refType="w" fact="0.28"/>
              <dgm:constr type="rMarg" refType="w" fact="0.28"/>
              <dgm:constr type="bMarg" val="13"/>
            </dgm:constrLst>
            <dgm:ruleLst>
              <dgm:rule type="primFontSz" val="14" fact="NaN" max="NaN"/>
              <dgm:rule type="tMarg" val="13" fact="NaN" max="NaN"/>
            </dgm:ruleLst>
          </dgm:layoutNode>
        </dgm:forEach>
        <dgm:layoutNode name="nodeRect" styleLbl="alignNode1" moveWith="bgRect">
          <dgm:varLst>
            <dgm:bulletEnabled val="1"/>
          </dgm:varLst>
          <dgm:alg type="tx">
            <dgm:param type="parTxLTRAlign" val="l"/>
            <dgm:param type="parTxRTLAlign" val="r"/>
            <dgm:param type="txAnchorVert" val="t"/>
            <dgm:param type="stBulletLvl" val="2"/>
          </dgm:alg>
          <dgm:shape xmlns:r="http://schemas.openxmlformats.org/officeDocument/2006/relationships" type="rect" r:blip="" hideGeom="1">
            <dgm:adjLst/>
          </dgm:shape>
          <dgm:presOf axis="desOrSelf" ptType="node"/>
          <dgm:constrLst>
            <dgm:constr type="primFontSz" val="26"/>
            <dgm:constr type="tMarg"/>
            <dgm:constr type="lMarg" refType="w" fact="0.28"/>
            <dgm:constr type="rMarg" refType="w" fact="0.28"/>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1">
            <a:buAutoNum type="arabicParenBoth"/>
          </dgm1611:buPr>
        </dgm1611:autoBuNodeInfo>
      </dgm1611:autoBuNodeInfoLst>
    </a:ext>
  </dgm:extLst>
</dgm:layoutDef>
</file>

<file path=ppt/diagrams/layout8.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6-05-11T23:18:38.440"/>
    </inkml:context>
    <inkml:brush xml:id="br0">
      <inkml:brushProperty name="width" value="0.025" units="cm"/>
      <inkml:brushProperty name="height" value="0.025" units="cm"/>
      <inkml:brushProperty name="ignorePressure" value="1"/>
    </inkml:brush>
  </inkml:definitions>
  <inkml:trace contextRef="#ctx0" brushRef="#br0">0 1,'0'0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6-05-12T01:17:05.720"/>
    </inkml:context>
    <inkml:brush xml:id="br0">
      <inkml:brushProperty name="width" value="0.025" units="cm"/>
      <inkml:brushProperty name="height" value="0.025" units="cm"/>
      <inkml:brushProperty name="ignorePressure" value="1"/>
    </inkml:brush>
  </inkml:definitions>
  <inkml:trace contextRef="#ctx0" brushRef="#br0">0 0,'0'0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6-05-12T01:17:07.537"/>
    </inkml:context>
    <inkml:brush xml:id="br0">
      <inkml:brushProperty name="width" value="0.025" units="cm"/>
      <inkml:brushProperty name="height" value="0.025" units="cm"/>
      <inkml:brushProperty name="ignorePressure" value="1"/>
    </inkml:brush>
  </inkml:definitions>
  <inkml:trace contextRef="#ctx0" brushRef="#br0">1 63,'6'-36,"5"10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6-05-12T01:17:08.887"/>
    </inkml:context>
    <inkml:brush xml:id="br0">
      <inkml:brushProperty name="width" value="0.025" units="cm"/>
      <inkml:brushProperty name="height" value="0.025" units="cm"/>
      <inkml:brushProperty name="ignorePressure" value="1"/>
    </inkml:brush>
  </inkml:definitions>
  <inkml:trace contextRef="#ctx0" brushRef="#br0">0 1,'0'0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6-05-12T01:17:09.013"/>
    </inkml:context>
    <inkml:brush xml:id="br0">
      <inkml:brushProperty name="width" value="0.025" units="cm"/>
      <inkml:brushProperty name="height" value="0.025" units="cm"/>
      <inkml:brushProperty name="ignorePressure" value="1"/>
    </inkml:brush>
  </inkml:definitions>
  <inkml:trace contextRef="#ctx0" brushRef="#br0">0 0,'0'11,"2"21,-2-43</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6-05-12T01:17:09.156"/>
    </inkml:context>
    <inkml:brush xml:id="br0">
      <inkml:brushProperty name="width" value="0.025" units="cm"/>
      <inkml:brushProperty name="height" value="0.025" units="cm"/>
      <inkml:brushProperty name="ignorePressure" value="1"/>
    </inkml:brush>
  </inkml:definitions>
  <inkml:trace contextRef="#ctx0" brushRef="#br0">1 0,'0'0</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6-05-12T01:17:09.267"/>
    </inkml:context>
    <inkml:brush xml:id="br0">
      <inkml:brushProperty name="width" value="0.025" units="cm"/>
      <inkml:brushProperty name="height" value="0.025" units="cm"/>
      <inkml:brushProperty name="ignorePressure" value="1"/>
    </inkml:brush>
  </inkml:definitions>
  <inkml:trace contextRef="#ctx0" brushRef="#br0">50 78,'-13'-22,"-19"-25,28 38</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6-05-12T01:17:09.504"/>
    </inkml:context>
    <inkml:brush xml:id="br0">
      <inkml:brushProperty name="width" value="0.025" units="cm"/>
      <inkml:brushProperty name="height" value="0.025" units="cm"/>
      <inkml:brushProperty name="ignorePressure" value="1"/>
    </inkml:brush>
  </inkml:definitions>
  <inkml:trace contextRef="#ctx0" brushRef="#br0">0 0,'0'0</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6-05-12T01:17:09.694"/>
    </inkml:context>
    <inkml:brush xml:id="br0">
      <inkml:brushProperty name="width" value="0.025" units="cm"/>
      <inkml:brushProperty name="height" value="0.025" units="cm"/>
      <inkml:brushProperty name="ignorePressure" value="1"/>
    </inkml:brush>
  </inkml:definitions>
  <inkml:trace contextRef="#ctx0" brushRef="#br0">59 43,'-15'-8,"-28"-16,47 22,-6 0,2 0,0 0,2-1</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8C45FA8F-CB6C-46D0-AAAC-3E7A915E1C50}" type="datetimeFigureOut">
              <a:rPr lang="en-US" smtClean="0"/>
              <a:t>5/11/2026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428CC78D-F0FC-4AC1-8FF4-531C13BF1A0C}" type="slidenum">
              <a:rPr lang="en-US" smtClean="0"/>
              <a:t>‹#›</a:t>
            </a:fld>
            <a:endParaRPr lang="en-US"/>
          </a:p>
        </p:txBody>
      </p:sp>
    </p:spTree>
    <p:extLst>
      <p:ext uri="{BB962C8B-B14F-4D97-AF65-F5344CB8AC3E}">
        <p14:creationId xmlns:p14="http://schemas.microsoft.com/office/powerpoint/2010/main" val="16519404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A13F71-6BF2-B6F1-E6F8-57662DFD1AB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FDC9444-8182-697A-1A13-017F17E36F4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360B796-CD5A-E0D5-C6DE-382C6F5004C8}"/>
              </a:ext>
            </a:extLst>
          </p:cNvPr>
          <p:cNvSpPr>
            <a:spLocks noGrp="1"/>
          </p:cNvSpPr>
          <p:nvPr>
            <p:ph type="dt" sz="half" idx="10"/>
          </p:nvPr>
        </p:nvSpPr>
        <p:spPr/>
        <p:txBody>
          <a:bodyPr/>
          <a:lstStyle/>
          <a:p>
            <a:fld id="{FCE27EE5-9839-441B-9846-122C89C94D57}" type="datetime1">
              <a:rPr lang="en-US" smtClean="0"/>
              <a:t>5/11/2026</a:t>
            </a:fld>
            <a:endParaRPr lang="en-US"/>
          </a:p>
        </p:txBody>
      </p:sp>
      <p:sp>
        <p:nvSpPr>
          <p:cNvPr id="5" name="Footer Placeholder 4">
            <a:extLst>
              <a:ext uri="{FF2B5EF4-FFF2-40B4-BE49-F238E27FC236}">
                <a16:creationId xmlns:a16="http://schemas.microsoft.com/office/drawing/2014/main" id="{A368191A-420A-5A84-C483-F3B49C98C16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9A721B-A0ED-69C4-FE83-A554277A8E96}"/>
              </a:ext>
            </a:extLst>
          </p:cNvPr>
          <p:cNvSpPr>
            <a:spLocks noGrp="1"/>
          </p:cNvSpPr>
          <p:nvPr>
            <p:ph type="sldNum" sz="quarter" idx="12"/>
          </p:nvPr>
        </p:nvSpPr>
        <p:spPr/>
        <p:txBody>
          <a:bodyPr/>
          <a:lstStyle/>
          <a:p>
            <a:fld id="{E91A3C59-F9F5-46E0-ABFE-CCAA49754BED}" type="slidenum">
              <a:rPr lang="en-US" smtClean="0"/>
              <a:t>‹#›</a:t>
            </a:fld>
            <a:endParaRPr lang="en-US"/>
          </a:p>
        </p:txBody>
      </p:sp>
    </p:spTree>
    <p:extLst>
      <p:ext uri="{BB962C8B-B14F-4D97-AF65-F5344CB8AC3E}">
        <p14:creationId xmlns:p14="http://schemas.microsoft.com/office/powerpoint/2010/main" val="14048829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C70576-D0E8-9F69-DF12-4B01995C515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84DDD08-864F-3C3B-397F-53960E92A8F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07228C6-40CB-E56A-425B-41A9EBE6E8C7}"/>
              </a:ext>
            </a:extLst>
          </p:cNvPr>
          <p:cNvSpPr>
            <a:spLocks noGrp="1"/>
          </p:cNvSpPr>
          <p:nvPr>
            <p:ph type="dt" sz="half" idx="10"/>
          </p:nvPr>
        </p:nvSpPr>
        <p:spPr/>
        <p:txBody>
          <a:bodyPr/>
          <a:lstStyle/>
          <a:p>
            <a:fld id="{F7413D3C-61FE-4ECB-82C3-C1BCA9179715}" type="datetime1">
              <a:rPr lang="en-US" smtClean="0"/>
              <a:t>5/11/2026</a:t>
            </a:fld>
            <a:endParaRPr lang="en-US"/>
          </a:p>
        </p:txBody>
      </p:sp>
      <p:sp>
        <p:nvSpPr>
          <p:cNvPr id="5" name="Footer Placeholder 4">
            <a:extLst>
              <a:ext uri="{FF2B5EF4-FFF2-40B4-BE49-F238E27FC236}">
                <a16:creationId xmlns:a16="http://schemas.microsoft.com/office/drawing/2014/main" id="{19AA28C5-80AF-F715-3819-31FECB775F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074DE1-4D10-A911-68DA-E01051A127F1}"/>
              </a:ext>
            </a:extLst>
          </p:cNvPr>
          <p:cNvSpPr>
            <a:spLocks noGrp="1"/>
          </p:cNvSpPr>
          <p:nvPr>
            <p:ph type="sldNum" sz="quarter" idx="12"/>
          </p:nvPr>
        </p:nvSpPr>
        <p:spPr/>
        <p:txBody>
          <a:bodyPr/>
          <a:lstStyle/>
          <a:p>
            <a:fld id="{E91A3C59-F9F5-46E0-ABFE-CCAA49754BED}" type="slidenum">
              <a:rPr lang="en-US" smtClean="0"/>
              <a:t>‹#›</a:t>
            </a:fld>
            <a:endParaRPr lang="en-US"/>
          </a:p>
        </p:txBody>
      </p:sp>
    </p:spTree>
    <p:extLst>
      <p:ext uri="{BB962C8B-B14F-4D97-AF65-F5344CB8AC3E}">
        <p14:creationId xmlns:p14="http://schemas.microsoft.com/office/powerpoint/2010/main" val="6536129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FCCFBB2-667C-D8CB-4585-3548A59F66A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B8572D0-20F9-5EC0-ECF2-6C23A390AA2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1F1731-9F0A-D8B4-EAB5-BCDBCFC2F48D}"/>
              </a:ext>
            </a:extLst>
          </p:cNvPr>
          <p:cNvSpPr>
            <a:spLocks noGrp="1"/>
          </p:cNvSpPr>
          <p:nvPr>
            <p:ph type="dt" sz="half" idx="10"/>
          </p:nvPr>
        </p:nvSpPr>
        <p:spPr/>
        <p:txBody>
          <a:bodyPr/>
          <a:lstStyle/>
          <a:p>
            <a:fld id="{D9420253-8C8D-40D9-97FB-4403C46DD2AE}" type="datetime1">
              <a:rPr lang="en-US" smtClean="0"/>
              <a:t>5/11/2026</a:t>
            </a:fld>
            <a:endParaRPr lang="en-US"/>
          </a:p>
        </p:txBody>
      </p:sp>
      <p:sp>
        <p:nvSpPr>
          <p:cNvPr id="5" name="Footer Placeholder 4">
            <a:extLst>
              <a:ext uri="{FF2B5EF4-FFF2-40B4-BE49-F238E27FC236}">
                <a16:creationId xmlns:a16="http://schemas.microsoft.com/office/drawing/2014/main" id="{354F856E-D966-0F05-50E5-03BE3E9745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D4D821-B2BC-1A63-9371-40EDC97958C7}"/>
              </a:ext>
            </a:extLst>
          </p:cNvPr>
          <p:cNvSpPr>
            <a:spLocks noGrp="1"/>
          </p:cNvSpPr>
          <p:nvPr>
            <p:ph type="sldNum" sz="quarter" idx="12"/>
          </p:nvPr>
        </p:nvSpPr>
        <p:spPr/>
        <p:txBody>
          <a:bodyPr/>
          <a:lstStyle/>
          <a:p>
            <a:fld id="{E91A3C59-F9F5-46E0-ABFE-CCAA49754BED}" type="slidenum">
              <a:rPr lang="en-US" smtClean="0"/>
              <a:t>‹#›</a:t>
            </a:fld>
            <a:endParaRPr lang="en-US"/>
          </a:p>
        </p:txBody>
      </p:sp>
    </p:spTree>
    <p:extLst>
      <p:ext uri="{BB962C8B-B14F-4D97-AF65-F5344CB8AC3E}">
        <p14:creationId xmlns:p14="http://schemas.microsoft.com/office/powerpoint/2010/main" val="13578021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2415F5-F002-1FDE-E73E-A1D536F845B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9322BA2-02BF-ACEE-2476-96C39DC0F76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7F4337C-66FE-BE73-51C0-43D0CABFE086}"/>
              </a:ext>
            </a:extLst>
          </p:cNvPr>
          <p:cNvSpPr>
            <a:spLocks noGrp="1"/>
          </p:cNvSpPr>
          <p:nvPr>
            <p:ph type="dt" sz="half" idx="10"/>
          </p:nvPr>
        </p:nvSpPr>
        <p:spPr/>
        <p:txBody>
          <a:bodyPr/>
          <a:lstStyle/>
          <a:p>
            <a:fld id="{F14608D0-E677-42FA-9B71-5A5F57F18B47}" type="datetime1">
              <a:rPr lang="en-US" smtClean="0"/>
              <a:t>5/11/2026</a:t>
            </a:fld>
            <a:endParaRPr lang="en-US"/>
          </a:p>
        </p:txBody>
      </p:sp>
      <p:sp>
        <p:nvSpPr>
          <p:cNvPr id="5" name="Footer Placeholder 4">
            <a:extLst>
              <a:ext uri="{FF2B5EF4-FFF2-40B4-BE49-F238E27FC236}">
                <a16:creationId xmlns:a16="http://schemas.microsoft.com/office/drawing/2014/main" id="{97CABFE8-214C-8660-DD9F-FAFC76435BA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E78127C-4B44-025C-3522-F5BD36E9A5FC}"/>
              </a:ext>
            </a:extLst>
          </p:cNvPr>
          <p:cNvSpPr>
            <a:spLocks noGrp="1"/>
          </p:cNvSpPr>
          <p:nvPr>
            <p:ph type="sldNum" sz="quarter" idx="12"/>
          </p:nvPr>
        </p:nvSpPr>
        <p:spPr/>
        <p:txBody>
          <a:bodyPr/>
          <a:lstStyle/>
          <a:p>
            <a:fld id="{E91A3C59-F9F5-46E0-ABFE-CCAA49754BED}" type="slidenum">
              <a:rPr lang="en-US" smtClean="0"/>
              <a:t>‹#›</a:t>
            </a:fld>
            <a:endParaRPr lang="en-US"/>
          </a:p>
        </p:txBody>
      </p:sp>
    </p:spTree>
    <p:extLst>
      <p:ext uri="{BB962C8B-B14F-4D97-AF65-F5344CB8AC3E}">
        <p14:creationId xmlns:p14="http://schemas.microsoft.com/office/powerpoint/2010/main" val="41348211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370B0-1779-6E48-AF44-6BD99CEE804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EC72485-B27E-B217-8DEB-A6D0E3B4709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4979157-B951-602F-7009-9A7150D5BC37}"/>
              </a:ext>
            </a:extLst>
          </p:cNvPr>
          <p:cNvSpPr>
            <a:spLocks noGrp="1"/>
          </p:cNvSpPr>
          <p:nvPr>
            <p:ph type="dt" sz="half" idx="10"/>
          </p:nvPr>
        </p:nvSpPr>
        <p:spPr/>
        <p:txBody>
          <a:bodyPr/>
          <a:lstStyle/>
          <a:p>
            <a:fld id="{7D35D9AD-486C-4CA3-9D0C-3243B1C38CF2}" type="datetime1">
              <a:rPr lang="en-US" smtClean="0"/>
              <a:t>5/11/2026</a:t>
            </a:fld>
            <a:endParaRPr lang="en-US"/>
          </a:p>
        </p:txBody>
      </p:sp>
      <p:sp>
        <p:nvSpPr>
          <p:cNvPr id="5" name="Footer Placeholder 4">
            <a:extLst>
              <a:ext uri="{FF2B5EF4-FFF2-40B4-BE49-F238E27FC236}">
                <a16:creationId xmlns:a16="http://schemas.microsoft.com/office/drawing/2014/main" id="{17349CFF-EB26-6EEF-F752-BB08954C7F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833763E-B4B7-A94B-1C7C-E22DCA8FDB80}"/>
              </a:ext>
            </a:extLst>
          </p:cNvPr>
          <p:cNvSpPr>
            <a:spLocks noGrp="1"/>
          </p:cNvSpPr>
          <p:nvPr>
            <p:ph type="sldNum" sz="quarter" idx="12"/>
          </p:nvPr>
        </p:nvSpPr>
        <p:spPr/>
        <p:txBody>
          <a:bodyPr/>
          <a:lstStyle/>
          <a:p>
            <a:fld id="{E91A3C59-F9F5-46E0-ABFE-CCAA49754BED}" type="slidenum">
              <a:rPr lang="en-US" smtClean="0"/>
              <a:t>‹#›</a:t>
            </a:fld>
            <a:endParaRPr lang="en-US"/>
          </a:p>
        </p:txBody>
      </p:sp>
    </p:spTree>
    <p:extLst>
      <p:ext uri="{BB962C8B-B14F-4D97-AF65-F5344CB8AC3E}">
        <p14:creationId xmlns:p14="http://schemas.microsoft.com/office/powerpoint/2010/main" val="2522648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009665-D2DF-FF44-2055-60ED0D74F51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9F52D8F-6464-595C-7D02-9C88646CF94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21D75D1-9FC7-F018-D204-613D95AA662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61088A9-C73E-7915-3A5F-8FD8F66489B3}"/>
              </a:ext>
            </a:extLst>
          </p:cNvPr>
          <p:cNvSpPr>
            <a:spLocks noGrp="1"/>
          </p:cNvSpPr>
          <p:nvPr>
            <p:ph type="dt" sz="half" idx="10"/>
          </p:nvPr>
        </p:nvSpPr>
        <p:spPr/>
        <p:txBody>
          <a:bodyPr/>
          <a:lstStyle/>
          <a:p>
            <a:fld id="{2AEF4064-A5EB-4872-9ED9-B9A3D4246E96}" type="datetime1">
              <a:rPr lang="en-US" smtClean="0"/>
              <a:t>5/11/2026</a:t>
            </a:fld>
            <a:endParaRPr lang="en-US"/>
          </a:p>
        </p:txBody>
      </p:sp>
      <p:sp>
        <p:nvSpPr>
          <p:cNvPr id="6" name="Footer Placeholder 5">
            <a:extLst>
              <a:ext uri="{FF2B5EF4-FFF2-40B4-BE49-F238E27FC236}">
                <a16:creationId xmlns:a16="http://schemas.microsoft.com/office/drawing/2014/main" id="{A4D7BAA7-E67F-FE81-39CC-0E4A833AF8B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90D3B21-11C5-3D62-73D7-B66E8C1411B0}"/>
              </a:ext>
            </a:extLst>
          </p:cNvPr>
          <p:cNvSpPr>
            <a:spLocks noGrp="1"/>
          </p:cNvSpPr>
          <p:nvPr>
            <p:ph type="sldNum" sz="quarter" idx="12"/>
          </p:nvPr>
        </p:nvSpPr>
        <p:spPr/>
        <p:txBody>
          <a:bodyPr/>
          <a:lstStyle/>
          <a:p>
            <a:fld id="{E91A3C59-F9F5-46E0-ABFE-CCAA49754BED}" type="slidenum">
              <a:rPr lang="en-US" smtClean="0"/>
              <a:t>‹#›</a:t>
            </a:fld>
            <a:endParaRPr lang="en-US"/>
          </a:p>
        </p:txBody>
      </p:sp>
    </p:spTree>
    <p:extLst>
      <p:ext uri="{BB962C8B-B14F-4D97-AF65-F5344CB8AC3E}">
        <p14:creationId xmlns:p14="http://schemas.microsoft.com/office/powerpoint/2010/main" val="38733030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52F444-EC0D-904A-9D27-E4485FD410E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1155B0B-4A16-04FC-0C04-57738A86112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02FA24E-BCB6-1F27-125B-797521DD0EF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E8D326A-D583-6914-FD95-6DC6BF8CE14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7B67C86-0881-14C1-33DB-E5783553993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0EEF663-B15F-813D-5BF2-52D869E475FC}"/>
              </a:ext>
            </a:extLst>
          </p:cNvPr>
          <p:cNvSpPr>
            <a:spLocks noGrp="1"/>
          </p:cNvSpPr>
          <p:nvPr>
            <p:ph type="dt" sz="half" idx="10"/>
          </p:nvPr>
        </p:nvSpPr>
        <p:spPr/>
        <p:txBody>
          <a:bodyPr/>
          <a:lstStyle/>
          <a:p>
            <a:fld id="{296B4C0B-A5CC-4D77-86E9-D2A3D22763E6}" type="datetime1">
              <a:rPr lang="en-US" smtClean="0"/>
              <a:t>5/11/2026</a:t>
            </a:fld>
            <a:endParaRPr lang="en-US"/>
          </a:p>
        </p:txBody>
      </p:sp>
      <p:sp>
        <p:nvSpPr>
          <p:cNvPr id="8" name="Footer Placeholder 7">
            <a:extLst>
              <a:ext uri="{FF2B5EF4-FFF2-40B4-BE49-F238E27FC236}">
                <a16:creationId xmlns:a16="http://schemas.microsoft.com/office/drawing/2014/main" id="{AF6D8882-EA59-7ACE-288F-8B04E31F1A2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9A9814B-224F-5C88-38AC-6169BC8A0F17}"/>
              </a:ext>
            </a:extLst>
          </p:cNvPr>
          <p:cNvSpPr>
            <a:spLocks noGrp="1"/>
          </p:cNvSpPr>
          <p:nvPr>
            <p:ph type="sldNum" sz="quarter" idx="12"/>
          </p:nvPr>
        </p:nvSpPr>
        <p:spPr/>
        <p:txBody>
          <a:bodyPr/>
          <a:lstStyle/>
          <a:p>
            <a:fld id="{E91A3C59-F9F5-46E0-ABFE-CCAA49754BED}" type="slidenum">
              <a:rPr lang="en-US" smtClean="0"/>
              <a:t>‹#›</a:t>
            </a:fld>
            <a:endParaRPr lang="en-US"/>
          </a:p>
        </p:txBody>
      </p:sp>
    </p:spTree>
    <p:extLst>
      <p:ext uri="{BB962C8B-B14F-4D97-AF65-F5344CB8AC3E}">
        <p14:creationId xmlns:p14="http://schemas.microsoft.com/office/powerpoint/2010/main" val="10734660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95E71-AB12-964A-C35C-7FA2996F020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54565B2-46F4-6888-0334-B7320EAC52BF}"/>
              </a:ext>
            </a:extLst>
          </p:cNvPr>
          <p:cNvSpPr>
            <a:spLocks noGrp="1"/>
          </p:cNvSpPr>
          <p:nvPr>
            <p:ph type="dt" sz="half" idx="10"/>
          </p:nvPr>
        </p:nvSpPr>
        <p:spPr/>
        <p:txBody>
          <a:bodyPr/>
          <a:lstStyle/>
          <a:p>
            <a:fld id="{42C3F10A-26C9-42B8-90E6-E7FA8A6B4FF3}" type="datetime1">
              <a:rPr lang="en-US" smtClean="0"/>
              <a:t>5/11/2026</a:t>
            </a:fld>
            <a:endParaRPr lang="en-US"/>
          </a:p>
        </p:txBody>
      </p:sp>
      <p:sp>
        <p:nvSpPr>
          <p:cNvPr id="4" name="Footer Placeholder 3">
            <a:extLst>
              <a:ext uri="{FF2B5EF4-FFF2-40B4-BE49-F238E27FC236}">
                <a16:creationId xmlns:a16="http://schemas.microsoft.com/office/drawing/2014/main" id="{2B970C14-1D55-9D23-76BE-20FFB4A6463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83352BD-6D71-0436-C921-837BADEE7469}"/>
              </a:ext>
            </a:extLst>
          </p:cNvPr>
          <p:cNvSpPr>
            <a:spLocks noGrp="1"/>
          </p:cNvSpPr>
          <p:nvPr>
            <p:ph type="sldNum" sz="quarter" idx="12"/>
          </p:nvPr>
        </p:nvSpPr>
        <p:spPr/>
        <p:txBody>
          <a:bodyPr/>
          <a:lstStyle/>
          <a:p>
            <a:fld id="{E91A3C59-F9F5-46E0-ABFE-CCAA49754BED}" type="slidenum">
              <a:rPr lang="en-US" smtClean="0"/>
              <a:t>‹#›</a:t>
            </a:fld>
            <a:endParaRPr lang="en-US"/>
          </a:p>
        </p:txBody>
      </p:sp>
    </p:spTree>
    <p:extLst>
      <p:ext uri="{BB962C8B-B14F-4D97-AF65-F5344CB8AC3E}">
        <p14:creationId xmlns:p14="http://schemas.microsoft.com/office/powerpoint/2010/main" val="3058425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284BEE5-6E63-51E5-3072-085437A521A7}"/>
              </a:ext>
            </a:extLst>
          </p:cNvPr>
          <p:cNvSpPr>
            <a:spLocks noGrp="1"/>
          </p:cNvSpPr>
          <p:nvPr>
            <p:ph type="dt" sz="half" idx="10"/>
          </p:nvPr>
        </p:nvSpPr>
        <p:spPr/>
        <p:txBody>
          <a:bodyPr/>
          <a:lstStyle/>
          <a:p>
            <a:fld id="{2182C3D5-D742-48C0-B125-A160A10871E8}" type="datetime1">
              <a:rPr lang="en-US" smtClean="0"/>
              <a:t>5/11/2026</a:t>
            </a:fld>
            <a:endParaRPr lang="en-US"/>
          </a:p>
        </p:txBody>
      </p:sp>
      <p:sp>
        <p:nvSpPr>
          <p:cNvPr id="3" name="Footer Placeholder 2">
            <a:extLst>
              <a:ext uri="{FF2B5EF4-FFF2-40B4-BE49-F238E27FC236}">
                <a16:creationId xmlns:a16="http://schemas.microsoft.com/office/drawing/2014/main" id="{9A405AB7-67A0-7633-6ACD-801A230A5BC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BFAEE1E-5C92-B36D-AD8F-C704FDBBBD36}"/>
              </a:ext>
            </a:extLst>
          </p:cNvPr>
          <p:cNvSpPr>
            <a:spLocks noGrp="1"/>
          </p:cNvSpPr>
          <p:nvPr>
            <p:ph type="sldNum" sz="quarter" idx="12"/>
          </p:nvPr>
        </p:nvSpPr>
        <p:spPr/>
        <p:txBody>
          <a:bodyPr/>
          <a:lstStyle/>
          <a:p>
            <a:fld id="{E91A3C59-F9F5-46E0-ABFE-CCAA49754BED}" type="slidenum">
              <a:rPr lang="en-US" smtClean="0"/>
              <a:t>‹#›</a:t>
            </a:fld>
            <a:endParaRPr lang="en-US"/>
          </a:p>
        </p:txBody>
      </p:sp>
    </p:spTree>
    <p:extLst>
      <p:ext uri="{BB962C8B-B14F-4D97-AF65-F5344CB8AC3E}">
        <p14:creationId xmlns:p14="http://schemas.microsoft.com/office/powerpoint/2010/main" val="23013321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B95F47-EDEF-B3D6-9760-61A576E7D93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1BEC829-64C0-8630-B65F-58628B4773D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2ECFA44-7332-F751-6A9C-4B4A1FC310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65AAA5C-3D27-2BE6-DC0D-D53EA5CBEB45}"/>
              </a:ext>
            </a:extLst>
          </p:cNvPr>
          <p:cNvSpPr>
            <a:spLocks noGrp="1"/>
          </p:cNvSpPr>
          <p:nvPr>
            <p:ph type="dt" sz="half" idx="10"/>
          </p:nvPr>
        </p:nvSpPr>
        <p:spPr/>
        <p:txBody>
          <a:bodyPr/>
          <a:lstStyle/>
          <a:p>
            <a:fld id="{46131D5E-8A1B-4863-87BA-C768F748C4E2}" type="datetime1">
              <a:rPr lang="en-US" smtClean="0"/>
              <a:t>5/11/2026</a:t>
            </a:fld>
            <a:endParaRPr lang="en-US"/>
          </a:p>
        </p:txBody>
      </p:sp>
      <p:sp>
        <p:nvSpPr>
          <p:cNvPr id="6" name="Footer Placeholder 5">
            <a:extLst>
              <a:ext uri="{FF2B5EF4-FFF2-40B4-BE49-F238E27FC236}">
                <a16:creationId xmlns:a16="http://schemas.microsoft.com/office/drawing/2014/main" id="{8D5E85DB-5CCA-091A-6483-211EC72CB1E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4EC52C2-C03C-AF97-C3E7-D555FA8BA10B}"/>
              </a:ext>
            </a:extLst>
          </p:cNvPr>
          <p:cNvSpPr>
            <a:spLocks noGrp="1"/>
          </p:cNvSpPr>
          <p:nvPr>
            <p:ph type="sldNum" sz="quarter" idx="12"/>
          </p:nvPr>
        </p:nvSpPr>
        <p:spPr/>
        <p:txBody>
          <a:bodyPr/>
          <a:lstStyle/>
          <a:p>
            <a:fld id="{E91A3C59-F9F5-46E0-ABFE-CCAA49754BED}" type="slidenum">
              <a:rPr lang="en-US" smtClean="0"/>
              <a:t>‹#›</a:t>
            </a:fld>
            <a:endParaRPr lang="en-US"/>
          </a:p>
        </p:txBody>
      </p:sp>
    </p:spTree>
    <p:extLst>
      <p:ext uri="{BB962C8B-B14F-4D97-AF65-F5344CB8AC3E}">
        <p14:creationId xmlns:p14="http://schemas.microsoft.com/office/powerpoint/2010/main" val="16787410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271A4F-14A5-0194-CB2E-7EA7697E478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A54C8C6-1B15-489E-1CE9-794E9CE8092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03B3C07-F036-852A-7274-6ED7FB3DBB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1A018FF-1AA8-9859-EE6C-E9A56A397040}"/>
              </a:ext>
            </a:extLst>
          </p:cNvPr>
          <p:cNvSpPr>
            <a:spLocks noGrp="1"/>
          </p:cNvSpPr>
          <p:nvPr>
            <p:ph type="dt" sz="half" idx="10"/>
          </p:nvPr>
        </p:nvSpPr>
        <p:spPr/>
        <p:txBody>
          <a:bodyPr/>
          <a:lstStyle/>
          <a:p>
            <a:fld id="{9DEF9AE9-C123-4B6E-9E5C-21467742037B}" type="datetime1">
              <a:rPr lang="en-US" smtClean="0"/>
              <a:t>5/11/2026</a:t>
            </a:fld>
            <a:endParaRPr lang="en-US"/>
          </a:p>
        </p:txBody>
      </p:sp>
      <p:sp>
        <p:nvSpPr>
          <p:cNvPr id="6" name="Footer Placeholder 5">
            <a:extLst>
              <a:ext uri="{FF2B5EF4-FFF2-40B4-BE49-F238E27FC236}">
                <a16:creationId xmlns:a16="http://schemas.microsoft.com/office/drawing/2014/main" id="{84D08401-E037-7995-274D-81848AE1B5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F913AD-60E2-66E2-A834-1581652D5292}"/>
              </a:ext>
            </a:extLst>
          </p:cNvPr>
          <p:cNvSpPr>
            <a:spLocks noGrp="1"/>
          </p:cNvSpPr>
          <p:nvPr>
            <p:ph type="sldNum" sz="quarter" idx="12"/>
          </p:nvPr>
        </p:nvSpPr>
        <p:spPr/>
        <p:txBody>
          <a:bodyPr/>
          <a:lstStyle/>
          <a:p>
            <a:fld id="{E91A3C59-F9F5-46E0-ABFE-CCAA49754BED}" type="slidenum">
              <a:rPr lang="en-US" smtClean="0"/>
              <a:t>‹#›</a:t>
            </a:fld>
            <a:endParaRPr lang="en-US"/>
          </a:p>
        </p:txBody>
      </p:sp>
    </p:spTree>
    <p:extLst>
      <p:ext uri="{BB962C8B-B14F-4D97-AF65-F5344CB8AC3E}">
        <p14:creationId xmlns:p14="http://schemas.microsoft.com/office/powerpoint/2010/main" val="12296394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E78469C-AF3C-C2C4-F8F9-3F8F655CC02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08A732E-8E75-710B-E252-C9B786D3297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967112-F513-DFEE-4754-A14063F86E6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DF3D3DF-37D8-4109-B24E-DD4F23DD7B35}" type="datetime1">
              <a:rPr lang="en-US" smtClean="0"/>
              <a:t>5/11/2026</a:t>
            </a:fld>
            <a:endParaRPr lang="en-US"/>
          </a:p>
        </p:txBody>
      </p:sp>
      <p:sp>
        <p:nvSpPr>
          <p:cNvPr id="5" name="Footer Placeholder 4">
            <a:extLst>
              <a:ext uri="{FF2B5EF4-FFF2-40B4-BE49-F238E27FC236}">
                <a16:creationId xmlns:a16="http://schemas.microsoft.com/office/drawing/2014/main" id="{721AF95F-EBD5-CB2A-7E74-186D248C665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9D4B2E63-75A4-B113-E471-18378CBEF9D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91A3C59-F9F5-46E0-ABFE-CCAA49754BED}" type="slidenum">
              <a:rPr lang="en-US" smtClean="0"/>
              <a:t>‹#›</a:t>
            </a:fld>
            <a:endParaRPr lang="en-US"/>
          </a:p>
        </p:txBody>
      </p:sp>
    </p:spTree>
    <p:extLst>
      <p:ext uri="{BB962C8B-B14F-4D97-AF65-F5344CB8AC3E}">
        <p14:creationId xmlns:p14="http://schemas.microsoft.com/office/powerpoint/2010/main" val="1851742246"/>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customXml" Target="../ink/ink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8" Type="http://schemas.openxmlformats.org/officeDocument/2006/relationships/image" Target="../media/image26.png"/><Relationship Id="rId13" Type="http://schemas.openxmlformats.org/officeDocument/2006/relationships/customXml" Target="../ink/ink9.xml"/><Relationship Id="rId3" Type="http://schemas.openxmlformats.org/officeDocument/2006/relationships/image" Target="../media/image14.png"/><Relationship Id="rId7" Type="http://schemas.openxmlformats.org/officeDocument/2006/relationships/customXml" Target="../ink/ink5.xml"/><Relationship Id="rId12" Type="http://schemas.openxmlformats.org/officeDocument/2006/relationships/customXml" Target="../ink/ink8.xml"/><Relationship Id="rId2" Type="http://schemas.openxmlformats.org/officeDocument/2006/relationships/customXml" Target="../ink/ink2.xml"/><Relationship Id="rId1" Type="http://schemas.openxmlformats.org/officeDocument/2006/relationships/slideLayout" Target="../slideLayouts/slideLayout2.xml"/><Relationship Id="rId6" Type="http://schemas.openxmlformats.org/officeDocument/2006/relationships/customXml" Target="../ink/ink4.xml"/><Relationship Id="rId11" Type="http://schemas.openxmlformats.org/officeDocument/2006/relationships/image" Target="../media/image27.png"/><Relationship Id="rId5" Type="http://schemas.openxmlformats.org/officeDocument/2006/relationships/image" Target="../media/image25.png"/><Relationship Id="rId10" Type="http://schemas.openxmlformats.org/officeDocument/2006/relationships/customXml" Target="../ink/ink7.xml"/><Relationship Id="rId4" Type="http://schemas.openxmlformats.org/officeDocument/2006/relationships/customXml" Target="../ink/ink3.xml"/><Relationship Id="rId9" Type="http://schemas.openxmlformats.org/officeDocument/2006/relationships/customXml" Target="../ink/ink6.xml"/><Relationship Id="rId14" Type="http://schemas.openxmlformats.org/officeDocument/2006/relationships/image" Target="../media/image28.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0.e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31.em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2" Type="http://schemas.openxmlformats.org/officeDocument/2006/relationships/image" Target="../media/image32.e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33.emf"/><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48.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34.emf"/><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36.emf"/><Relationship Id="rId2" Type="http://schemas.openxmlformats.org/officeDocument/2006/relationships/image" Target="../media/image35.emf"/><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37.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8555C5B3-193A-4749-9AFD-682E53CDDE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2EAE06A6-F76A-41C9-827A-C561B00448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3"/>
            <a:ext cx="12192000" cy="6858000"/>
          </a:xfrm>
          <a:prstGeom prst="rect">
            <a:avLst/>
          </a:prstGeom>
          <a:gradFill>
            <a:gsLst>
              <a:gs pos="0">
                <a:srgbClr val="000000"/>
              </a:gs>
              <a:gs pos="100000">
                <a:schemeClr val="accent1">
                  <a:lumMod val="75000"/>
                </a:scheme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89F9D4E8-0639-444B-949B-9518585061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80861" y="0"/>
            <a:ext cx="7661934" cy="6858000"/>
          </a:xfrm>
          <a:prstGeom prst="rect">
            <a:avLst/>
          </a:prstGeom>
          <a:gradFill>
            <a:gsLst>
              <a:gs pos="0">
                <a:schemeClr val="accent1">
                  <a:lumMod val="75000"/>
                  <a:alpha val="45000"/>
                </a:schemeClr>
              </a:gs>
              <a:gs pos="100000">
                <a:srgbClr val="000000">
                  <a:alpha val="29000"/>
                </a:srgb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7E3DA7A2-ED70-4BBA-AB72-00AD461FA4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80862" y="-6"/>
            <a:ext cx="11711138" cy="6410334"/>
          </a:xfrm>
          <a:prstGeom prst="rect">
            <a:avLst/>
          </a:prstGeom>
          <a:gradFill>
            <a:gsLst>
              <a:gs pos="0">
                <a:schemeClr val="accent1">
                  <a:alpha val="0"/>
                </a:schemeClr>
              </a:gs>
              <a:gs pos="100000">
                <a:srgbClr val="000000">
                  <a:alpha val="41000"/>
                </a:srgb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2F7D10F-D9EF-572F-56D5-D3982A187CE0}"/>
              </a:ext>
            </a:extLst>
          </p:cNvPr>
          <p:cNvSpPr>
            <a:spLocks noGrp="1"/>
          </p:cNvSpPr>
          <p:nvPr>
            <p:ph type="ctrTitle"/>
          </p:nvPr>
        </p:nvSpPr>
        <p:spPr>
          <a:xfrm>
            <a:off x="1127208" y="857251"/>
            <a:ext cx="4747280" cy="3098061"/>
          </a:xfrm>
        </p:spPr>
        <p:txBody>
          <a:bodyPr anchor="b">
            <a:normAutofit/>
          </a:bodyPr>
          <a:lstStyle/>
          <a:p>
            <a:pPr algn="l"/>
            <a:r>
              <a:rPr lang="en-US" sz="4800">
                <a:solidFill>
                  <a:srgbClr val="FFFFFF"/>
                </a:solidFill>
              </a:rPr>
              <a:t>OSI Operations and Finances </a:t>
            </a:r>
          </a:p>
        </p:txBody>
      </p:sp>
      <p:sp>
        <p:nvSpPr>
          <p:cNvPr id="22" name="Rectangle 21">
            <a:extLst>
              <a:ext uri="{FF2B5EF4-FFF2-40B4-BE49-F238E27FC236}">
                <a16:creationId xmlns:a16="http://schemas.microsoft.com/office/drawing/2014/main" id="{FC485432-3647-4218-B5D3-15D3FA222B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4844797" y="-489206"/>
            <a:ext cx="2502408" cy="12191998"/>
          </a:xfrm>
          <a:prstGeom prst="rect">
            <a:avLst/>
          </a:prstGeom>
          <a:gradFill>
            <a:gsLst>
              <a:gs pos="0">
                <a:schemeClr val="accent1">
                  <a:alpha val="24000"/>
                </a:schemeClr>
              </a:gs>
              <a:gs pos="78000">
                <a:schemeClr val="accent1">
                  <a:lumMod val="50000"/>
                  <a:alpha val="0"/>
                </a:schemeClr>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B88FD8D3-8373-8774-6094-7C5C48B8D5D6}"/>
              </a:ext>
            </a:extLst>
          </p:cNvPr>
          <p:cNvSpPr>
            <a:spLocks noGrp="1"/>
          </p:cNvSpPr>
          <p:nvPr>
            <p:ph type="subTitle" idx="1"/>
          </p:nvPr>
        </p:nvSpPr>
        <p:spPr>
          <a:xfrm>
            <a:off x="1127208" y="4756265"/>
            <a:ext cx="4393278" cy="1244483"/>
          </a:xfrm>
        </p:spPr>
        <p:txBody>
          <a:bodyPr anchor="t">
            <a:normAutofit/>
          </a:bodyPr>
          <a:lstStyle/>
          <a:p>
            <a:pPr algn="l"/>
            <a:r>
              <a:rPr lang="en-US">
                <a:solidFill>
                  <a:srgbClr val="FFFFFF"/>
                </a:solidFill>
              </a:rPr>
              <a:t>Presented : The NM Insurance Nominating Committee</a:t>
            </a:r>
          </a:p>
          <a:p>
            <a:pPr algn="l"/>
            <a:r>
              <a:rPr lang="en-US">
                <a:solidFill>
                  <a:srgbClr val="FFFFFF"/>
                </a:solidFill>
              </a:rPr>
              <a:t>May 2026</a:t>
            </a:r>
          </a:p>
        </p:txBody>
      </p:sp>
      <p:sp>
        <p:nvSpPr>
          <p:cNvPr id="24" name="Oval 23">
            <a:extLst>
              <a:ext uri="{FF2B5EF4-FFF2-40B4-BE49-F238E27FC236}">
                <a16:creationId xmlns:a16="http://schemas.microsoft.com/office/drawing/2014/main" id="{F4AFDDCA-6ABA-4D23-8A5C-1BF0F43081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90589" y="1062544"/>
            <a:ext cx="4756162" cy="475616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6AE6D153-DF81-0659-BE01-313972A1BC5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02103" y="2108877"/>
            <a:ext cx="3574076" cy="2654533"/>
          </a:xfrm>
          <a:prstGeom prst="rect">
            <a:avLst/>
          </a:prstGeom>
        </p:spPr>
      </p:pic>
      <p:sp>
        <p:nvSpPr>
          <p:cNvPr id="4" name="Slide Number Placeholder 3">
            <a:extLst>
              <a:ext uri="{FF2B5EF4-FFF2-40B4-BE49-F238E27FC236}">
                <a16:creationId xmlns:a16="http://schemas.microsoft.com/office/drawing/2014/main" id="{DF8B3E8C-4E12-A059-5930-DE74153F9119}"/>
              </a:ext>
            </a:extLst>
          </p:cNvPr>
          <p:cNvSpPr>
            <a:spLocks noGrp="1"/>
          </p:cNvSpPr>
          <p:nvPr>
            <p:ph type="sldNum" sz="quarter" idx="12"/>
          </p:nvPr>
        </p:nvSpPr>
        <p:spPr/>
        <p:txBody>
          <a:bodyPr/>
          <a:lstStyle/>
          <a:p>
            <a:fld id="{E91A3C59-F9F5-46E0-ABFE-CCAA49754BED}" type="slidenum">
              <a:rPr lang="en-US" smtClean="0"/>
              <a:t>1</a:t>
            </a:fld>
            <a:endParaRPr lang="en-US"/>
          </a:p>
        </p:txBody>
      </p:sp>
    </p:spTree>
    <p:extLst>
      <p:ext uri="{BB962C8B-B14F-4D97-AF65-F5344CB8AC3E}">
        <p14:creationId xmlns:p14="http://schemas.microsoft.com/office/powerpoint/2010/main" val="2467098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2000"/>
                                  </p:stCondLst>
                                  <p:iterate type="lt">
                                    <p:tmPct val="10000"/>
                                  </p:iterate>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4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0A6A3499-588F-55E7-1922-E9CAB6CEFB27}"/>
              </a:ext>
            </a:extLst>
          </p:cNvPr>
          <p:cNvPicPr>
            <a:picLocks noChangeAspect="1"/>
          </p:cNvPicPr>
          <p:nvPr/>
        </p:nvPicPr>
        <p:blipFill>
          <a:blip r:embed="rId2"/>
          <a:stretch>
            <a:fillRect/>
          </a:stretch>
        </p:blipFill>
        <p:spPr>
          <a:xfrm>
            <a:off x="416116" y="335326"/>
            <a:ext cx="10611438" cy="3223716"/>
          </a:xfrm>
          <a:prstGeom prst="rect">
            <a:avLst/>
          </a:prstGeom>
        </p:spPr>
      </p:pic>
      <p:pic>
        <p:nvPicPr>
          <p:cNvPr id="12" name="Picture 11">
            <a:extLst>
              <a:ext uri="{FF2B5EF4-FFF2-40B4-BE49-F238E27FC236}">
                <a16:creationId xmlns:a16="http://schemas.microsoft.com/office/drawing/2014/main" id="{D74F3648-8B1E-FCAE-F62B-1658C2F8B4E6}"/>
              </a:ext>
            </a:extLst>
          </p:cNvPr>
          <p:cNvPicPr>
            <a:picLocks noChangeAspect="1"/>
          </p:cNvPicPr>
          <p:nvPr/>
        </p:nvPicPr>
        <p:blipFill>
          <a:blip r:embed="rId3"/>
          <a:stretch>
            <a:fillRect/>
          </a:stretch>
        </p:blipFill>
        <p:spPr>
          <a:xfrm>
            <a:off x="416116" y="3471436"/>
            <a:ext cx="10184335" cy="3051238"/>
          </a:xfrm>
          <a:prstGeom prst="rect">
            <a:avLst/>
          </a:prstGeom>
        </p:spPr>
      </p:pic>
      <p:sp>
        <p:nvSpPr>
          <p:cNvPr id="13" name="Slide Number Placeholder 12">
            <a:extLst>
              <a:ext uri="{FF2B5EF4-FFF2-40B4-BE49-F238E27FC236}">
                <a16:creationId xmlns:a16="http://schemas.microsoft.com/office/drawing/2014/main" id="{C0A997A0-439C-7030-06C0-8F0EF2DB32B4}"/>
              </a:ext>
            </a:extLst>
          </p:cNvPr>
          <p:cNvSpPr>
            <a:spLocks noGrp="1"/>
          </p:cNvSpPr>
          <p:nvPr>
            <p:ph type="sldNum" sz="quarter" idx="12"/>
          </p:nvPr>
        </p:nvSpPr>
        <p:spPr/>
        <p:txBody>
          <a:bodyPr/>
          <a:lstStyle/>
          <a:p>
            <a:fld id="{E91A3C59-F9F5-46E0-ABFE-CCAA49754BED}" type="slidenum">
              <a:rPr lang="en-US" smtClean="0"/>
              <a:t>10</a:t>
            </a:fld>
            <a:endParaRPr lang="en-US"/>
          </a:p>
        </p:txBody>
      </p:sp>
    </p:spTree>
    <p:extLst>
      <p:ext uri="{BB962C8B-B14F-4D97-AF65-F5344CB8AC3E}">
        <p14:creationId xmlns:p14="http://schemas.microsoft.com/office/powerpoint/2010/main" val="35475093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0BDFBFE-0534-0871-5048-9CE172144A9B}"/>
              </a:ext>
            </a:extLst>
          </p:cNvPr>
          <p:cNvPicPr>
            <a:picLocks noChangeAspect="1"/>
          </p:cNvPicPr>
          <p:nvPr/>
        </p:nvPicPr>
        <p:blipFill>
          <a:blip r:embed="rId2"/>
          <a:stretch>
            <a:fillRect/>
          </a:stretch>
        </p:blipFill>
        <p:spPr>
          <a:xfrm>
            <a:off x="377787" y="390326"/>
            <a:ext cx="10523831" cy="3645079"/>
          </a:xfrm>
          <a:prstGeom prst="rect">
            <a:avLst/>
          </a:prstGeom>
        </p:spPr>
      </p:pic>
      <p:sp>
        <p:nvSpPr>
          <p:cNvPr id="8" name="Slide Number Placeholder 7">
            <a:extLst>
              <a:ext uri="{FF2B5EF4-FFF2-40B4-BE49-F238E27FC236}">
                <a16:creationId xmlns:a16="http://schemas.microsoft.com/office/drawing/2014/main" id="{848AA7E2-3628-AE5B-0DA7-553E5F512354}"/>
              </a:ext>
            </a:extLst>
          </p:cNvPr>
          <p:cNvSpPr>
            <a:spLocks noGrp="1"/>
          </p:cNvSpPr>
          <p:nvPr>
            <p:ph type="sldNum" sz="quarter" idx="12"/>
          </p:nvPr>
        </p:nvSpPr>
        <p:spPr/>
        <p:txBody>
          <a:bodyPr/>
          <a:lstStyle/>
          <a:p>
            <a:fld id="{E91A3C59-F9F5-46E0-ABFE-CCAA49754BED}" type="slidenum">
              <a:rPr lang="en-US" smtClean="0"/>
              <a:t>11</a:t>
            </a:fld>
            <a:endParaRPr lang="en-US"/>
          </a:p>
        </p:txBody>
      </p:sp>
      <p:pic>
        <p:nvPicPr>
          <p:cNvPr id="10" name="Picture 9">
            <a:extLst>
              <a:ext uri="{FF2B5EF4-FFF2-40B4-BE49-F238E27FC236}">
                <a16:creationId xmlns:a16="http://schemas.microsoft.com/office/drawing/2014/main" id="{F6BB3D37-0E7E-CD59-2BA0-948CAF5DD7BC}"/>
              </a:ext>
            </a:extLst>
          </p:cNvPr>
          <p:cNvPicPr>
            <a:picLocks noChangeAspect="1"/>
          </p:cNvPicPr>
          <p:nvPr/>
        </p:nvPicPr>
        <p:blipFill>
          <a:blip r:embed="rId3"/>
          <a:stretch>
            <a:fillRect/>
          </a:stretch>
        </p:blipFill>
        <p:spPr>
          <a:xfrm>
            <a:off x="433878" y="3984753"/>
            <a:ext cx="9619205" cy="2482921"/>
          </a:xfrm>
          <a:prstGeom prst="rect">
            <a:avLst/>
          </a:prstGeom>
        </p:spPr>
      </p:pic>
    </p:spTree>
    <p:extLst>
      <p:ext uri="{BB962C8B-B14F-4D97-AF65-F5344CB8AC3E}">
        <p14:creationId xmlns:p14="http://schemas.microsoft.com/office/powerpoint/2010/main" val="21833678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F882F7A-8451-CD3F-DB09-8044E4BFA2DB}"/>
              </a:ext>
            </a:extLst>
          </p:cNvPr>
          <p:cNvPicPr>
            <a:picLocks noChangeAspect="1"/>
          </p:cNvPicPr>
          <p:nvPr/>
        </p:nvPicPr>
        <p:blipFill>
          <a:blip r:embed="rId2"/>
          <a:stretch>
            <a:fillRect/>
          </a:stretch>
        </p:blipFill>
        <p:spPr>
          <a:xfrm>
            <a:off x="476346" y="493775"/>
            <a:ext cx="11244030" cy="5802991"/>
          </a:xfrm>
          <a:prstGeom prst="rect">
            <a:avLst/>
          </a:prstGeom>
        </p:spPr>
      </p:pic>
      <p:sp>
        <p:nvSpPr>
          <p:cNvPr id="6" name="Slide Number Placeholder 5">
            <a:extLst>
              <a:ext uri="{FF2B5EF4-FFF2-40B4-BE49-F238E27FC236}">
                <a16:creationId xmlns:a16="http://schemas.microsoft.com/office/drawing/2014/main" id="{FC2E50B6-78CF-5CCF-683A-F78D6B0AC2B2}"/>
              </a:ext>
            </a:extLst>
          </p:cNvPr>
          <p:cNvSpPr>
            <a:spLocks noGrp="1"/>
          </p:cNvSpPr>
          <p:nvPr>
            <p:ph type="sldNum" sz="quarter" idx="12"/>
          </p:nvPr>
        </p:nvSpPr>
        <p:spPr/>
        <p:txBody>
          <a:bodyPr/>
          <a:lstStyle/>
          <a:p>
            <a:fld id="{E91A3C59-F9F5-46E0-ABFE-CCAA49754BED}" type="slidenum">
              <a:rPr lang="en-US" smtClean="0"/>
              <a:t>12</a:t>
            </a:fld>
            <a:endParaRPr lang="en-US"/>
          </a:p>
        </p:txBody>
      </p:sp>
    </p:spTree>
    <p:extLst>
      <p:ext uri="{BB962C8B-B14F-4D97-AF65-F5344CB8AC3E}">
        <p14:creationId xmlns:p14="http://schemas.microsoft.com/office/powerpoint/2010/main" val="19010467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B093122A-12AA-5074-F0E0-68B5EFBA7337}"/>
              </a:ext>
            </a:extLst>
          </p:cNvPr>
          <p:cNvPicPr>
            <a:picLocks noChangeAspect="1"/>
          </p:cNvPicPr>
          <p:nvPr/>
        </p:nvPicPr>
        <p:blipFill>
          <a:blip r:embed="rId2"/>
          <a:stretch>
            <a:fillRect/>
          </a:stretch>
        </p:blipFill>
        <p:spPr>
          <a:xfrm>
            <a:off x="448968" y="429384"/>
            <a:ext cx="11396317" cy="6015220"/>
          </a:xfrm>
          <a:prstGeom prst="rect">
            <a:avLst/>
          </a:prstGeom>
        </p:spPr>
      </p:pic>
      <p:sp>
        <p:nvSpPr>
          <p:cNvPr id="6" name="Slide Number Placeholder 5">
            <a:extLst>
              <a:ext uri="{FF2B5EF4-FFF2-40B4-BE49-F238E27FC236}">
                <a16:creationId xmlns:a16="http://schemas.microsoft.com/office/drawing/2014/main" id="{F2002E43-461F-F085-2E7C-E2D130800EE9}"/>
              </a:ext>
            </a:extLst>
          </p:cNvPr>
          <p:cNvSpPr>
            <a:spLocks noGrp="1"/>
          </p:cNvSpPr>
          <p:nvPr>
            <p:ph type="sldNum" sz="quarter" idx="12"/>
          </p:nvPr>
        </p:nvSpPr>
        <p:spPr/>
        <p:txBody>
          <a:bodyPr/>
          <a:lstStyle/>
          <a:p>
            <a:fld id="{E91A3C59-F9F5-46E0-ABFE-CCAA49754BED}" type="slidenum">
              <a:rPr lang="en-US" smtClean="0"/>
              <a:t>13</a:t>
            </a:fld>
            <a:endParaRPr lang="en-US"/>
          </a:p>
        </p:txBody>
      </p:sp>
    </p:spTree>
    <p:extLst>
      <p:ext uri="{BB962C8B-B14F-4D97-AF65-F5344CB8AC3E}">
        <p14:creationId xmlns:p14="http://schemas.microsoft.com/office/powerpoint/2010/main" val="38539272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46FE947-092C-356C-C136-DFA4FE2B0E5E}"/>
              </a:ext>
            </a:extLst>
          </p:cNvPr>
          <p:cNvPicPr>
            <a:picLocks noChangeAspect="1"/>
          </p:cNvPicPr>
          <p:nvPr/>
        </p:nvPicPr>
        <p:blipFill>
          <a:blip r:embed="rId2"/>
          <a:stretch>
            <a:fillRect/>
          </a:stretch>
        </p:blipFill>
        <p:spPr>
          <a:xfrm>
            <a:off x="640609" y="541712"/>
            <a:ext cx="11187275" cy="6039777"/>
          </a:xfrm>
          <a:prstGeom prst="rect">
            <a:avLst/>
          </a:prstGeom>
        </p:spPr>
      </p:pic>
      <p:sp>
        <p:nvSpPr>
          <p:cNvPr id="6" name="Slide Number Placeholder 5">
            <a:extLst>
              <a:ext uri="{FF2B5EF4-FFF2-40B4-BE49-F238E27FC236}">
                <a16:creationId xmlns:a16="http://schemas.microsoft.com/office/drawing/2014/main" id="{6244DD6F-E0C2-5FEA-49C8-D324C70A9A40}"/>
              </a:ext>
            </a:extLst>
          </p:cNvPr>
          <p:cNvSpPr>
            <a:spLocks noGrp="1"/>
          </p:cNvSpPr>
          <p:nvPr>
            <p:ph type="sldNum" sz="quarter" idx="12"/>
          </p:nvPr>
        </p:nvSpPr>
        <p:spPr/>
        <p:txBody>
          <a:bodyPr/>
          <a:lstStyle/>
          <a:p>
            <a:fld id="{E91A3C59-F9F5-46E0-ABFE-CCAA49754BED}" type="slidenum">
              <a:rPr lang="en-US" smtClean="0"/>
              <a:t>14</a:t>
            </a:fld>
            <a:endParaRPr lang="en-US"/>
          </a:p>
        </p:txBody>
      </p:sp>
    </p:spTree>
    <p:extLst>
      <p:ext uri="{BB962C8B-B14F-4D97-AF65-F5344CB8AC3E}">
        <p14:creationId xmlns:p14="http://schemas.microsoft.com/office/powerpoint/2010/main" val="5700949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E30439A-8A5B-46EC-8283-9B6B031D40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CEAD642-85CF-4750-8432-7C80C901F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7"/>
            <a:ext cx="12192001" cy="6858000"/>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A33EEAE-15D5-4119-8C1E-89D943F91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55521" y="-1720"/>
            <a:ext cx="11750040" cy="6840685"/>
          </a:xfrm>
          <a:prstGeom prst="rect">
            <a:avLst/>
          </a:prstGeom>
          <a:gradFill>
            <a:gsLst>
              <a:gs pos="21000">
                <a:schemeClr val="accent1">
                  <a:lumMod val="50000"/>
                  <a:alpha val="61000"/>
                </a:schemeClr>
              </a:gs>
              <a:gs pos="100000">
                <a:schemeClr val="accent1">
                  <a:alpha val="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30D8B3B-9B80-4025-B934-26DC7D7CD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6054" y="-1291"/>
            <a:ext cx="3608179" cy="6858864"/>
          </a:xfrm>
          <a:prstGeom prst="rect">
            <a:avLst/>
          </a:prstGeom>
          <a:gradFill>
            <a:gsLst>
              <a:gs pos="0">
                <a:schemeClr val="accent1">
                  <a:lumMod val="75000"/>
                  <a:alpha val="0"/>
                </a:schemeClr>
              </a:gs>
              <a:gs pos="99000">
                <a:srgbClr val="000000">
                  <a:alpha val="41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B5A1B09C-1565-46F8-B70F-621C5EB4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274173">
            <a:off x="6059728" y="779270"/>
            <a:ext cx="4967533" cy="4988390"/>
          </a:xfrm>
          <a:prstGeom prst="ellipse">
            <a:avLst/>
          </a:prstGeom>
          <a:gradFill>
            <a:gsLst>
              <a:gs pos="0">
                <a:schemeClr val="accent1">
                  <a:alpha val="24000"/>
                </a:schemeClr>
              </a:gs>
              <a:gs pos="79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1386865" y="818984"/>
            <a:ext cx="6596245" cy="3268520"/>
          </a:xfrm>
        </p:spPr>
        <p:txBody>
          <a:bodyPr>
            <a:normAutofit/>
          </a:bodyPr>
          <a:lstStyle/>
          <a:p>
            <a:pPr algn="r"/>
            <a:r>
              <a:rPr lang="en-US" sz="4800">
                <a:solidFill>
                  <a:srgbClr val="FFFFFF"/>
                </a:solidFill>
              </a:rPr>
              <a:t>Financial Regulation and Examinations Division</a:t>
            </a:r>
          </a:p>
        </p:txBody>
      </p:sp>
      <p:sp>
        <p:nvSpPr>
          <p:cNvPr id="18" name="Rectangle 17">
            <a:extLst>
              <a:ext uri="{FF2B5EF4-FFF2-40B4-BE49-F238E27FC236}">
                <a16:creationId xmlns:a16="http://schemas.microsoft.com/office/drawing/2014/main" id="{8C516CC8-80AC-446C-A56E-9F54B7210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314" y="4480038"/>
            <a:ext cx="12179371" cy="2377962"/>
          </a:xfrm>
          <a:prstGeom prst="rect">
            <a:avLst/>
          </a:prstGeom>
          <a:gradFill>
            <a:gsLst>
              <a:gs pos="0">
                <a:schemeClr val="accent1">
                  <a:lumMod val="75000"/>
                  <a:alpha val="50000"/>
                </a:schemeClr>
              </a:gs>
              <a:gs pos="99000">
                <a:srgbClr val="000000">
                  <a:alpha val="34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931874" y="4797188"/>
            <a:ext cx="6051236" cy="1241828"/>
          </a:xfrm>
        </p:spPr>
        <p:txBody>
          <a:bodyPr>
            <a:normAutofit/>
          </a:bodyPr>
          <a:lstStyle/>
          <a:p>
            <a:pPr algn="r"/>
            <a:r>
              <a:rPr lang="en-US">
                <a:solidFill>
                  <a:srgbClr val="FFFFFF"/>
                </a:solidFill>
              </a:rPr>
              <a:t>Mission and Accomplishments</a:t>
            </a:r>
          </a:p>
        </p:txBody>
      </p:sp>
      <p:sp>
        <p:nvSpPr>
          <p:cNvPr id="20" name="Rectangle 19">
            <a:extLst>
              <a:ext uri="{FF2B5EF4-FFF2-40B4-BE49-F238E27FC236}">
                <a16:creationId xmlns:a16="http://schemas.microsoft.com/office/drawing/2014/main" id="{53947E58-F088-49F1-A3D1-DEA690192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6967085" y="1632660"/>
            <a:ext cx="6857572" cy="3592258"/>
          </a:xfrm>
          <a:prstGeom prst="rect">
            <a:avLst/>
          </a:prstGeom>
          <a:gradFill>
            <a:gsLst>
              <a:gs pos="0">
                <a:schemeClr val="accent1">
                  <a:lumMod val="75000"/>
                  <a:alpha val="50000"/>
                </a:schemeClr>
              </a:gs>
              <a:gs pos="99000">
                <a:srgbClr val="000000">
                  <a:alpha val="0"/>
                </a:srgb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3">
            <a:extLst>
              <a:ext uri="{FF2B5EF4-FFF2-40B4-BE49-F238E27FC236}">
                <a16:creationId xmlns:a16="http://schemas.microsoft.com/office/drawing/2014/main" id="{FB864DBD-BAC1-1F59-E5F3-5F7E236F3828}"/>
              </a:ext>
            </a:extLst>
          </p:cNvPr>
          <p:cNvSpPr>
            <a:spLocks noGrp="1"/>
          </p:cNvSpPr>
          <p:nvPr>
            <p:ph type="sldNum" sz="quarter" idx="12"/>
          </p:nvPr>
        </p:nvSpPr>
        <p:spPr/>
        <p:txBody>
          <a:bodyPr/>
          <a:lstStyle/>
          <a:p>
            <a:fld id="{E91A3C59-F9F5-46E0-ABFE-CCAA49754BED}" type="slidenum">
              <a:rPr lang="en-US" smtClean="0"/>
              <a:t>15</a:t>
            </a:fld>
            <a:endParaRPr lang="en-US"/>
          </a:p>
        </p:txBody>
      </p:sp>
    </p:spTree>
    <p:extLst>
      <p:ext uri="{BB962C8B-B14F-4D97-AF65-F5344CB8AC3E}">
        <p14:creationId xmlns:p14="http://schemas.microsoft.com/office/powerpoint/2010/main" val="25072971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par>
                                <p:cTn id="8" presetID="10" presetClass="entr" presetSubtype="0" fill="hold" grpId="0" nodeType="withEffect">
                                  <p:stCondLst>
                                    <p:cond delay="1000"/>
                                  </p:stCondLst>
                                  <p:iterate type="wd">
                                    <p:tmPct val="15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371599" y="294538"/>
            <a:ext cx="9895951" cy="1033669"/>
          </a:xfrm>
        </p:spPr>
        <p:txBody>
          <a:bodyPr>
            <a:normAutofit/>
          </a:bodyPr>
          <a:lstStyle/>
          <a:p>
            <a:r>
              <a:rPr lang="en-US" sz="4000">
                <a:solidFill>
                  <a:srgbClr val="FFFFFF"/>
                </a:solidFill>
              </a:rPr>
              <a:t>Financial Regulation and Examinations</a:t>
            </a:r>
          </a:p>
        </p:txBody>
      </p:sp>
      <p:sp>
        <p:nvSpPr>
          <p:cNvPr id="3" name="Content Placeholder 2"/>
          <p:cNvSpPr>
            <a:spLocks noGrp="1"/>
          </p:cNvSpPr>
          <p:nvPr>
            <p:ph idx="1"/>
          </p:nvPr>
        </p:nvSpPr>
        <p:spPr>
          <a:xfrm>
            <a:off x="1371599" y="2318197"/>
            <a:ext cx="9724031" cy="3683358"/>
          </a:xfrm>
        </p:spPr>
        <p:txBody>
          <a:bodyPr anchor="ctr">
            <a:normAutofit/>
          </a:bodyPr>
          <a:lstStyle/>
          <a:p>
            <a:endParaRPr lang="en-US" sz="2000" dirty="0"/>
          </a:p>
          <a:p>
            <a:pPr lvl="1">
              <a:buFont typeface="Arial" panose="020B0604020202020204" pitchFamily="34" charset="0"/>
              <a:buChar char="•"/>
            </a:pPr>
            <a:r>
              <a:rPr lang="en-US" sz="2000" dirty="0"/>
              <a:t>Regulates the financial solvency of insurance carriers operating in New Mexico</a:t>
            </a:r>
          </a:p>
          <a:p>
            <a:pPr lvl="2">
              <a:buFont typeface="Arial" panose="020B0604020202020204" pitchFamily="34" charset="0"/>
              <a:buChar char="•"/>
            </a:pPr>
            <a:r>
              <a:rPr lang="en-US" dirty="0"/>
              <a:t>Quarterly and annually review carrier financial statements </a:t>
            </a:r>
          </a:p>
          <a:p>
            <a:pPr lvl="3">
              <a:buFont typeface="Arial" panose="020B0604020202020204" pitchFamily="34" charset="0"/>
              <a:buChar char="•"/>
            </a:pPr>
            <a:r>
              <a:rPr lang="en-US" sz="2000" dirty="0"/>
              <a:t>Risk assessments and actuarial assessments</a:t>
            </a:r>
          </a:p>
          <a:p>
            <a:pPr lvl="2">
              <a:buFont typeface="Arial" panose="020B0604020202020204" pitchFamily="34" charset="0"/>
              <a:buChar char="•"/>
            </a:pPr>
            <a:r>
              <a:rPr lang="en-US" dirty="0"/>
              <a:t>Reports </a:t>
            </a:r>
            <a:r>
              <a:rPr dirty="0"/>
              <a:t>to other state insurance departments </a:t>
            </a:r>
            <a:r>
              <a:rPr lang="en-US" dirty="0"/>
              <a:t>concerning </a:t>
            </a:r>
            <a:r>
              <a:rPr dirty="0"/>
              <a:t>financial solvency </a:t>
            </a:r>
            <a:r>
              <a:rPr lang="en-US" dirty="0"/>
              <a:t>issues</a:t>
            </a:r>
          </a:p>
          <a:p>
            <a:pPr lvl="2">
              <a:buFont typeface="Arial" panose="020B0604020202020204" pitchFamily="34" charset="0"/>
              <a:buChar char="•"/>
            </a:pPr>
            <a:r>
              <a:rPr lang="en-US" dirty="0"/>
              <a:t>Orders in depth carrier financial examinations </a:t>
            </a:r>
          </a:p>
          <a:p>
            <a:pPr lvl="1">
              <a:buFont typeface="Arial" panose="020B0604020202020204" pitchFamily="34" charset="0"/>
              <a:buChar char="•"/>
            </a:pPr>
            <a:r>
              <a:rPr lang="en-US" sz="2000" dirty="0"/>
              <a:t>Complies with NAIC regulations and accreditation inspections</a:t>
            </a:r>
          </a:p>
          <a:p>
            <a:pPr lvl="2">
              <a:buFont typeface="Arial" panose="020B0604020202020204" pitchFamily="34" charset="0"/>
              <a:buChar char="•"/>
            </a:pPr>
            <a:r>
              <a:rPr lang="en-US" dirty="0"/>
              <a:t>NAIC accreditation allows access to solvency information from other state insurance departments</a:t>
            </a:r>
          </a:p>
        </p:txBody>
      </p:sp>
      <mc:AlternateContent xmlns:mc="http://schemas.openxmlformats.org/markup-compatibility/2006">
        <mc:Choice xmlns:p14="http://schemas.microsoft.com/office/powerpoint/2010/main" Requires="p14">
          <p:contentPart p14:bwMode="auto" r:id="rId2">
            <p14:nvContentPartPr>
              <p14:cNvPr id="4" name="Ink 3">
                <a:extLst>
                  <a:ext uri="{FF2B5EF4-FFF2-40B4-BE49-F238E27FC236}">
                    <a16:creationId xmlns:a16="http://schemas.microsoft.com/office/drawing/2014/main" id="{CB322739-6882-54EB-77CB-BB73825B1F0F}"/>
                  </a:ext>
                </a:extLst>
              </p14:cNvPr>
              <p14:cNvContentPartPr/>
              <p14:nvPr/>
            </p14:nvContentPartPr>
            <p14:xfrm>
              <a:off x="3225804" y="4292732"/>
              <a:ext cx="360" cy="360"/>
            </p14:xfrm>
          </p:contentPart>
        </mc:Choice>
        <mc:Fallback>
          <p:pic>
            <p:nvPicPr>
              <p:cNvPr id="4" name="Ink 3">
                <a:extLst>
                  <a:ext uri="{FF2B5EF4-FFF2-40B4-BE49-F238E27FC236}">
                    <a16:creationId xmlns:a16="http://schemas.microsoft.com/office/drawing/2014/main" id="{CB322739-6882-54EB-77CB-BB73825B1F0F}"/>
                  </a:ext>
                </a:extLst>
              </p:cNvPr>
              <p:cNvPicPr/>
              <p:nvPr/>
            </p:nvPicPr>
            <p:blipFill>
              <a:blip r:embed="rId3"/>
              <a:stretch>
                <a:fillRect/>
              </a:stretch>
            </p:blipFill>
            <p:spPr>
              <a:xfrm>
                <a:off x="3221484" y="4288412"/>
                <a:ext cx="9000" cy="9000"/>
              </a:xfrm>
              <a:prstGeom prst="rect">
                <a:avLst/>
              </a:prstGeom>
            </p:spPr>
          </p:pic>
        </mc:Fallback>
      </mc:AlternateContent>
      <p:sp>
        <p:nvSpPr>
          <p:cNvPr id="5" name="Slide Number Placeholder 4">
            <a:extLst>
              <a:ext uri="{FF2B5EF4-FFF2-40B4-BE49-F238E27FC236}">
                <a16:creationId xmlns:a16="http://schemas.microsoft.com/office/drawing/2014/main" id="{7A8739C3-4522-D58F-8A91-32D5F5525CFF}"/>
              </a:ext>
            </a:extLst>
          </p:cNvPr>
          <p:cNvSpPr>
            <a:spLocks noGrp="1"/>
          </p:cNvSpPr>
          <p:nvPr>
            <p:ph type="sldNum" sz="quarter" idx="12"/>
          </p:nvPr>
        </p:nvSpPr>
        <p:spPr/>
        <p:txBody>
          <a:bodyPr/>
          <a:lstStyle/>
          <a:p>
            <a:fld id="{E91A3C59-F9F5-46E0-ABFE-CCAA49754BED}" type="slidenum">
              <a:rPr lang="en-US" smtClean="0"/>
              <a:t>16</a:t>
            </a:fld>
            <a:endParaRPr lang="en-US"/>
          </a:p>
        </p:txBody>
      </p:sp>
    </p:spTree>
    <p:extLst>
      <p:ext uri="{BB962C8B-B14F-4D97-AF65-F5344CB8AC3E}">
        <p14:creationId xmlns:p14="http://schemas.microsoft.com/office/powerpoint/2010/main" val="35596319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371599" y="294538"/>
            <a:ext cx="9895951" cy="1033669"/>
          </a:xfrm>
        </p:spPr>
        <p:txBody>
          <a:bodyPr>
            <a:normAutofit/>
          </a:bodyPr>
          <a:lstStyle/>
          <a:p>
            <a:r>
              <a:rPr lang="en-US" sz="4000">
                <a:solidFill>
                  <a:srgbClr val="FFFFFF"/>
                </a:solidFill>
              </a:rPr>
              <a:t>Division Restructuring</a:t>
            </a:r>
          </a:p>
        </p:txBody>
      </p:sp>
      <p:sp>
        <p:nvSpPr>
          <p:cNvPr id="3" name="Content Placeholder 2"/>
          <p:cNvSpPr>
            <a:spLocks noGrp="1"/>
          </p:cNvSpPr>
          <p:nvPr>
            <p:ph idx="1"/>
          </p:nvPr>
        </p:nvSpPr>
        <p:spPr>
          <a:xfrm>
            <a:off x="1233982" y="2197737"/>
            <a:ext cx="9724031" cy="3683358"/>
          </a:xfrm>
        </p:spPr>
        <p:txBody>
          <a:bodyPr anchor="ctr">
            <a:normAutofit/>
          </a:bodyPr>
          <a:lstStyle/>
          <a:p>
            <a:pPr marL="457200" lvl="1" indent="0">
              <a:buNone/>
            </a:pPr>
            <a:r>
              <a:rPr lang="en-US" sz="2000" b="1" dirty="0"/>
              <a:t>Challenges 2023</a:t>
            </a:r>
          </a:p>
          <a:p>
            <a:pPr lvl="1">
              <a:buFont typeface="Arial" panose="020B0604020202020204" pitchFamily="34" charset="0"/>
              <a:buChar char="•"/>
            </a:pPr>
            <a:r>
              <a:rPr lang="en-US" sz="2000" dirty="0"/>
              <a:t> Two financial analysts and one staff financial examiner.</a:t>
            </a:r>
          </a:p>
          <a:p>
            <a:pPr lvl="2"/>
            <a:r>
              <a:rPr lang="en-US" dirty="0"/>
              <a:t>Lacked </a:t>
            </a:r>
            <a:r>
              <a:rPr dirty="0"/>
              <a:t>regulatory and operational institutional experience.</a:t>
            </a:r>
            <a:endParaRPr lang="en-US" dirty="0"/>
          </a:p>
          <a:p>
            <a:pPr marL="457200" lvl="1" indent="0">
              <a:buNone/>
            </a:pPr>
            <a:r>
              <a:rPr lang="en-US" sz="2000" b="1" dirty="0"/>
              <a:t>Enhancements 2024-2026</a:t>
            </a:r>
          </a:p>
          <a:p>
            <a:pPr lvl="1"/>
            <a:r>
              <a:rPr lang="en-US" sz="2000" dirty="0"/>
              <a:t> Recruited a Chief Financial Analyst with Big 4 audit and regulatory experience.</a:t>
            </a:r>
          </a:p>
          <a:p>
            <a:pPr lvl="1"/>
            <a:r>
              <a:rPr lang="en-US" sz="2000" dirty="0"/>
              <a:t>Added experienced analysts—Division now has four financial analysts (up from two).</a:t>
            </a:r>
          </a:p>
          <a:p>
            <a:pPr lvl="1"/>
            <a:r>
              <a:rPr lang="en-US" sz="2000" dirty="0"/>
              <a:t>Recruited Chief Financial Examiner (replacing staff examiner).</a:t>
            </a:r>
          </a:p>
          <a:p>
            <a:pPr lvl="1"/>
            <a:r>
              <a:rPr lang="en-US" sz="2000" dirty="0"/>
              <a:t>Currently meet NAIC minimum analyst-to-company standards for accreditation </a:t>
            </a:r>
          </a:p>
          <a:p>
            <a:pPr lvl="2"/>
            <a:endParaRPr dirty="0"/>
          </a:p>
        </p:txBody>
      </p:sp>
      <p:sp>
        <p:nvSpPr>
          <p:cNvPr id="4" name="Slide Number Placeholder 3">
            <a:extLst>
              <a:ext uri="{FF2B5EF4-FFF2-40B4-BE49-F238E27FC236}">
                <a16:creationId xmlns:a16="http://schemas.microsoft.com/office/drawing/2014/main" id="{0581BB2F-0C31-9B5D-B44F-15F7EAEE1658}"/>
              </a:ext>
            </a:extLst>
          </p:cNvPr>
          <p:cNvSpPr>
            <a:spLocks noGrp="1"/>
          </p:cNvSpPr>
          <p:nvPr>
            <p:ph type="sldNum" sz="quarter" idx="12"/>
          </p:nvPr>
        </p:nvSpPr>
        <p:spPr/>
        <p:txBody>
          <a:bodyPr/>
          <a:lstStyle/>
          <a:p>
            <a:fld id="{E91A3C59-F9F5-46E0-ABFE-CCAA49754BED}" type="slidenum">
              <a:rPr lang="en-US" smtClean="0"/>
              <a:t>17</a:t>
            </a:fld>
            <a:endParaRPr lang="en-US"/>
          </a:p>
        </p:txBody>
      </p:sp>
    </p:spTree>
    <p:extLst>
      <p:ext uri="{BB962C8B-B14F-4D97-AF65-F5344CB8AC3E}">
        <p14:creationId xmlns:p14="http://schemas.microsoft.com/office/powerpoint/2010/main" val="1950775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371599" y="294538"/>
            <a:ext cx="9895951" cy="1033669"/>
          </a:xfrm>
        </p:spPr>
        <p:txBody>
          <a:bodyPr>
            <a:normAutofit/>
          </a:bodyPr>
          <a:lstStyle/>
          <a:p>
            <a:r>
              <a:rPr lang="en-US" sz="4000">
                <a:solidFill>
                  <a:srgbClr val="FFFFFF"/>
                </a:solidFill>
              </a:rPr>
              <a:t>NAIC Accreditation</a:t>
            </a:r>
          </a:p>
        </p:txBody>
      </p:sp>
      <p:sp>
        <p:nvSpPr>
          <p:cNvPr id="3" name="Content Placeholder 2"/>
          <p:cNvSpPr>
            <a:spLocks noGrp="1"/>
          </p:cNvSpPr>
          <p:nvPr>
            <p:ph idx="1"/>
          </p:nvPr>
        </p:nvSpPr>
        <p:spPr>
          <a:xfrm>
            <a:off x="1371599" y="2318197"/>
            <a:ext cx="9724031" cy="3683358"/>
          </a:xfrm>
        </p:spPr>
        <p:txBody>
          <a:bodyPr anchor="ctr">
            <a:normAutofit/>
          </a:bodyPr>
          <a:lstStyle/>
          <a:p>
            <a:r>
              <a:rPr lang="en-US" sz="2000"/>
              <a:t>Preparation for NAIC Accreditation Review</a:t>
            </a:r>
          </a:p>
          <a:p>
            <a:pPr lvl="1"/>
            <a:r>
              <a:rPr lang="en-US" sz="2000"/>
              <a:t>Implemented policies, procedures, and training regimens aligned with NAIC standards.</a:t>
            </a:r>
          </a:p>
          <a:p>
            <a:pPr lvl="1"/>
            <a:r>
              <a:rPr lang="en-US" sz="2000"/>
              <a:t> Engaged external subject-matter experts for accreditation support and additional on-the-job training.</a:t>
            </a:r>
          </a:p>
        </p:txBody>
      </p:sp>
      <p:sp>
        <p:nvSpPr>
          <p:cNvPr id="4" name="Slide Number Placeholder 3">
            <a:extLst>
              <a:ext uri="{FF2B5EF4-FFF2-40B4-BE49-F238E27FC236}">
                <a16:creationId xmlns:a16="http://schemas.microsoft.com/office/drawing/2014/main" id="{4D8FF3B5-C23D-B103-5F17-57EC484CF328}"/>
              </a:ext>
            </a:extLst>
          </p:cNvPr>
          <p:cNvSpPr>
            <a:spLocks noGrp="1"/>
          </p:cNvSpPr>
          <p:nvPr>
            <p:ph type="sldNum" sz="quarter" idx="12"/>
          </p:nvPr>
        </p:nvSpPr>
        <p:spPr/>
        <p:txBody>
          <a:bodyPr/>
          <a:lstStyle/>
          <a:p>
            <a:fld id="{E91A3C59-F9F5-46E0-ABFE-CCAA49754BED}" type="slidenum">
              <a:rPr lang="en-US" smtClean="0"/>
              <a:t>18</a:t>
            </a:fld>
            <a:endParaRPr lang="en-US"/>
          </a:p>
        </p:txBody>
      </p:sp>
    </p:spTree>
    <p:extLst>
      <p:ext uri="{BB962C8B-B14F-4D97-AF65-F5344CB8AC3E}">
        <p14:creationId xmlns:p14="http://schemas.microsoft.com/office/powerpoint/2010/main" val="29278717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E32BBEA1-55E6-ACF1-A56A-332209691EA6}"/>
              </a:ext>
            </a:extLst>
          </p:cNvPr>
          <p:cNvSpPr>
            <a:spLocks noGrp="1"/>
          </p:cNvSpPr>
          <p:nvPr>
            <p:ph type="title"/>
          </p:nvPr>
        </p:nvSpPr>
        <p:spPr>
          <a:xfrm>
            <a:off x="1314824" y="735106"/>
            <a:ext cx="10053763" cy="2928470"/>
          </a:xfrm>
        </p:spPr>
        <p:txBody>
          <a:bodyPr vert="horz" lIns="91440" tIns="45720" rIns="91440" bIns="45720" rtlCol="0" anchor="b">
            <a:normAutofit/>
          </a:bodyPr>
          <a:lstStyle/>
          <a:p>
            <a:r>
              <a:rPr lang="en-US" sz="4800" kern="1200">
                <a:solidFill>
                  <a:srgbClr val="FFFFFF"/>
                </a:solidFill>
                <a:latin typeface="+mj-lt"/>
                <a:ea typeface="+mj-ea"/>
                <a:cs typeface="+mj-cs"/>
              </a:rPr>
              <a:t>Property and Casualty</a:t>
            </a:r>
          </a:p>
        </p:txBody>
      </p:sp>
      <p:sp>
        <p:nvSpPr>
          <p:cNvPr id="4" name="Slide Number Placeholder 3">
            <a:extLst>
              <a:ext uri="{FF2B5EF4-FFF2-40B4-BE49-F238E27FC236}">
                <a16:creationId xmlns:a16="http://schemas.microsoft.com/office/drawing/2014/main" id="{AED07559-3A61-38F6-4709-B737A7EF9922}"/>
              </a:ext>
            </a:extLst>
          </p:cNvPr>
          <p:cNvSpPr>
            <a:spLocks noGrp="1"/>
          </p:cNvSpPr>
          <p:nvPr>
            <p:ph type="sldNum" sz="quarter" idx="12"/>
          </p:nvPr>
        </p:nvSpPr>
        <p:spPr/>
        <p:txBody>
          <a:bodyPr/>
          <a:lstStyle/>
          <a:p>
            <a:fld id="{E91A3C59-F9F5-46E0-ABFE-CCAA49754BED}" type="slidenum">
              <a:rPr lang="en-US" smtClean="0"/>
              <a:t>19</a:t>
            </a:fld>
            <a:endParaRPr lang="en-US"/>
          </a:p>
        </p:txBody>
      </p:sp>
    </p:spTree>
    <p:extLst>
      <p:ext uri="{BB962C8B-B14F-4D97-AF65-F5344CB8AC3E}">
        <p14:creationId xmlns:p14="http://schemas.microsoft.com/office/powerpoint/2010/main" val="33643867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1950D63-7A82-2FE5-1276-1C8823939B38}"/>
              </a:ext>
            </a:extLst>
          </p:cNvPr>
          <p:cNvSpPr>
            <a:spLocks noGrp="1"/>
          </p:cNvSpPr>
          <p:nvPr>
            <p:ph type="title"/>
          </p:nvPr>
        </p:nvSpPr>
        <p:spPr>
          <a:xfrm>
            <a:off x="1371599" y="294538"/>
            <a:ext cx="9895951" cy="1033669"/>
          </a:xfrm>
        </p:spPr>
        <p:txBody>
          <a:bodyPr>
            <a:normAutofit/>
          </a:bodyPr>
          <a:lstStyle/>
          <a:p>
            <a:r>
              <a:rPr lang="en-US" sz="4000">
                <a:solidFill>
                  <a:srgbClr val="FFFFFF"/>
                </a:solidFill>
              </a:rPr>
              <a:t>Table of Contents</a:t>
            </a:r>
          </a:p>
        </p:txBody>
      </p:sp>
      <p:sp>
        <p:nvSpPr>
          <p:cNvPr id="3" name="Content Placeholder 2">
            <a:extLst>
              <a:ext uri="{FF2B5EF4-FFF2-40B4-BE49-F238E27FC236}">
                <a16:creationId xmlns:a16="http://schemas.microsoft.com/office/drawing/2014/main" id="{606522B6-2766-8488-CAFE-5EA2833F445D}"/>
              </a:ext>
            </a:extLst>
          </p:cNvPr>
          <p:cNvSpPr>
            <a:spLocks noGrp="1"/>
          </p:cNvSpPr>
          <p:nvPr>
            <p:ph idx="1"/>
          </p:nvPr>
        </p:nvSpPr>
        <p:spPr>
          <a:xfrm>
            <a:off x="1371599" y="2318197"/>
            <a:ext cx="9724031" cy="3683358"/>
          </a:xfrm>
        </p:spPr>
        <p:txBody>
          <a:bodyPr anchor="ctr">
            <a:normAutofit fontScale="92500" lnSpcReduction="20000"/>
          </a:bodyPr>
          <a:lstStyle/>
          <a:p>
            <a:r>
              <a:rPr lang="en-US" sz="2000" dirty="0"/>
              <a:t>Revenue, Budget and Finance</a:t>
            </a:r>
          </a:p>
          <a:p>
            <a:r>
              <a:rPr lang="en-US" sz="2000" dirty="0"/>
              <a:t>Patient Compensation Fund</a:t>
            </a:r>
          </a:p>
          <a:p>
            <a:r>
              <a:rPr lang="en-US" sz="2000" dirty="0"/>
              <a:t>Financial Regulation and Examinations</a:t>
            </a:r>
          </a:p>
          <a:p>
            <a:r>
              <a:rPr lang="en-US" sz="2000" dirty="0"/>
              <a:t>Property and Casualty</a:t>
            </a:r>
          </a:p>
          <a:p>
            <a:r>
              <a:rPr lang="en-US" sz="2000" dirty="0"/>
              <a:t>Life and Health</a:t>
            </a:r>
          </a:p>
          <a:p>
            <a:r>
              <a:rPr lang="en-US" sz="2000" dirty="0"/>
              <a:t>Consumer Assistance and Enforcement</a:t>
            </a:r>
          </a:p>
          <a:p>
            <a:r>
              <a:rPr lang="en-US" sz="2000" dirty="0"/>
              <a:t>Fraud and Law Enforcement Division</a:t>
            </a:r>
          </a:p>
          <a:p>
            <a:r>
              <a:rPr lang="en-US" sz="2000" dirty="0"/>
              <a:t>Title Bureau</a:t>
            </a:r>
          </a:p>
          <a:p>
            <a:r>
              <a:rPr lang="en-US" sz="2000" dirty="0"/>
              <a:t>Information Technology</a:t>
            </a:r>
          </a:p>
          <a:p>
            <a:r>
              <a:rPr lang="en-US" sz="2000" dirty="0"/>
              <a:t>Office of General Counsel</a:t>
            </a:r>
          </a:p>
          <a:p>
            <a:r>
              <a:rPr lang="en-US" sz="2000" dirty="0"/>
              <a:t>Legislation 2024-2026</a:t>
            </a:r>
          </a:p>
        </p:txBody>
      </p:sp>
      <p:sp>
        <p:nvSpPr>
          <p:cNvPr id="4" name="Slide Number Placeholder 3">
            <a:extLst>
              <a:ext uri="{FF2B5EF4-FFF2-40B4-BE49-F238E27FC236}">
                <a16:creationId xmlns:a16="http://schemas.microsoft.com/office/drawing/2014/main" id="{76EB612B-221D-77FD-F5DF-22841920B2A0}"/>
              </a:ext>
            </a:extLst>
          </p:cNvPr>
          <p:cNvSpPr>
            <a:spLocks noGrp="1"/>
          </p:cNvSpPr>
          <p:nvPr>
            <p:ph type="sldNum" sz="quarter" idx="12"/>
          </p:nvPr>
        </p:nvSpPr>
        <p:spPr/>
        <p:txBody>
          <a:bodyPr/>
          <a:lstStyle/>
          <a:p>
            <a:fld id="{E91A3C59-F9F5-46E0-ABFE-CCAA49754BED}" type="slidenum">
              <a:rPr lang="en-US" smtClean="0"/>
              <a:t>2</a:t>
            </a:fld>
            <a:endParaRPr lang="en-US"/>
          </a:p>
        </p:txBody>
      </p:sp>
    </p:spTree>
    <p:extLst>
      <p:ext uri="{BB962C8B-B14F-4D97-AF65-F5344CB8AC3E}">
        <p14:creationId xmlns:p14="http://schemas.microsoft.com/office/powerpoint/2010/main" val="20980746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371597" y="348865"/>
            <a:ext cx="10044023" cy="877729"/>
          </a:xfrm>
        </p:spPr>
        <p:txBody>
          <a:bodyPr anchor="ctr">
            <a:normAutofit/>
          </a:bodyPr>
          <a:lstStyle/>
          <a:p>
            <a:r>
              <a:rPr lang="en-US" sz="4000">
                <a:solidFill>
                  <a:srgbClr val="FFFFFF"/>
                </a:solidFill>
              </a:rPr>
              <a:t>P&amp;C Bureau Overview</a:t>
            </a:r>
          </a:p>
        </p:txBody>
      </p:sp>
      <p:graphicFrame>
        <p:nvGraphicFramePr>
          <p:cNvPr id="5" name="Content Placeholder 2">
            <a:extLst>
              <a:ext uri="{FF2B5EF4-FFF2-40B4-BE49-F238E27FC236}">
                <a16:creationId xmlns:a16="http://schemas.microsoft.com/office/drawing/2014/main" id="{15DD0598-BC38-394E-3859-73F0AB1DE358}"/>
              </a:ext>
            </a:extLst>
          </p:cNvPr>
          <p:cNvGraphicFramePr>
            <a:graphicFrameLocks noGrp="1"/>
          </p:cNvGraphicFramePr>
          <p:nvPr>
            <p:ph idx="1"/>
            <p:extLst>
              <p:ext uri="{D42A27DB-BD31-4B8C-83A1-F6EECF244321}">
                <p14:modId xmlns:p14="http://schemas.microsoft.com/office/powerpoint/2010/main" val="4261168200"/>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a:extLst>
              <a:ext uri="{FF2B5EF4-FFF2-40B4-BE49-F238E27FC236}">
                <a16:creationId xmlns:a16="http://schemas.microsoft.com/office/drawing/2014/main" id="{BE2AC6E5-A07B-EE0B-143E-26E744DC9679}"/>
              </a:ext>
            </a:extLst>
          </p:cNvPr>
          <p:cNvSpPr>
            <a:spLocks noGrp="1"/>
          </p:cNvSpPr>
          <p:nvPr>
            <p:ph type="sldNum" sz="quarter" idx="12"/>
          </p:nvPr>
        </p:nvSpPr>
        <p:spPr/>
        <p:txBody>
          <a:bodyPr/>
          <a:lstStyle/>
          <a:p>
            <a:fld id="{E91A3C59-F9F5-46E0-ABFE-CCAA49754BED}" type="slidenum">
              <a:rPr lang="en-US" smtClean="0"/>
              <a:t>20</a:t>
            </a:fld>
            <a:endParaRPr lang="en-US"/>
          </a:p>
        </p:txBody>
      </p:sp>
    </p:spTree>
    <p:extLst>
      <p:ext uri="{BB962C8B-B14F-4D97-AF65-F5344CB8AC3E}">
        <p14:creationId xmlns:p14="http://schemas.microsoft.com/office/powerpoint/2010/main" val="27788960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371597" y="348865"/>
            <a:ext cx="10044023" cy="877729"/>
          </a:xfrm>
        </p:spPr>
        <p:txBody>
          <a:bodyPr anchor="ctr">
            <a:normAutofit/>
          </a:bodyPr>
          <a:lstStyle/>
          <a:p>
            <a:r>
              <a:rPr lang="en-US" sz="4000">
                <a:solidFill>
                  <a:srgbClr val="FFFFFF"/>
                </a:solidFill>
              </a:rPr>
              <a:t>FAIR Plan</a:t>
            </a:r>
          </a:p>
        </p:txBody>
      </p:sp>
      <p:graphicFrame>
        <p:nvGraphicFramePr>
          <p:cNvPr id="5" name="Content Placeholder 2">
            <a:extLst>
              <a:ext uri="{FF2B5EF4-FFF2-40B4-BE49-F238E27FC236}">
                <a16:creationId xmlns:a16="http://schemas.microsoft.com/office/drawing/2014/main" id="{0F46AAC2-4675-AB3F-974C-B3C53C7AF816}"/>
              </a:ext>
            </a:extLst>
          </p:cNvPr>
          <p:cNvGraphicFramePr>
            <a:graphicFrameLocks noGrp="1"/>
          </p:cNvGraphicFramePr>
          <p:nvPr>
            <p:ph idx="1"/>
            <p:extLst>
              <p:ext uri="{D42A27DB-BD31-4B8C-83A1-F6EECF244321}">
                <p14:modId xmlns:p14="http://schemas.microsoft.com/office/powerpoint/2010/main" val="914843923"/>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a:extLst>
              <a:ext uri="{FF2B5EF4-FFF2-40B4-BE49-F238E27FC236}">
                <a16:creationId xmlns:a16="http://schemas.microsoft.com/office/drawing/2014/main" id="{DAF26B7E-3D90-E4F9-E5E1-3998ED0CD587}"/>
              </a:ext>
            </a:extLst>
          </p:cNvPr>
          <p:cNvSpPr>
            <a:spLocks noGrp="1"/>
          </p:cNvSpPr>
          <p:nvPr>
            <p:ph type="sldNum" sz="quarter" idx="12"/>
          </p:nvPr>
        </p:nvSpPr>
        <p:spPr/>
        <p:txBody>
          <a:bodyPr/>
          <a:lstStyle/>
          <a:p>
            <a:fld id="{E91A3C59-F9F5-46E0-ABFE-CCAA49754BED}" type="slidenum">
              <a:rPr lang="en-US" smtClean="0"/>
              <a:t>21</a:t>
            </a:fld>
            <a:endParaRPr lang="en-US"/>
          </a:p>
        </p:txBody>
      </p:sp>
    </p:spTree>
    <p:extLst>
      <p:ext uri="{BB962C8B-B14F-4D97-AF65-F5344CB8AC3E}">
        <p14:creationId xmlns:p14="http://schemas.microsoft.com/office/powerpoint/2010/main" val="27967604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371597" y="348865"/>
            <a:ext cx="10044023" cy="877729"/>
          </a:xfrm>
        </p:spPr>
        <p:txBody>
          <a:bodyPr anchor="ctr">
            <a:normAutofit/>
          </a:bodyPr>
          <a:lstStyle/>
          <a:p>
            <a:r>
              <a:rPr lang="en-US" sz="4000">
                <a:solidFill>
                  <a:srgbClr val="FFFFFF"/>
                </a:solidFill>
              </a:rPr>
              <a:t>OSI Concerns</a:t>
            </a:r>
          </a:p>
        </p:txBody>
      </p:sp>
      <p:graphicFrame>
        <p:nvGraphicFramePr>
          <p:cNvPr id="5" name="Content Placeholder 2">
            <a:extLst>
              <a:ext uri="{FF2B5EF4-FFF2-40B4-BE49-F238E27FC236}">
                <a16:creationId xmlns:a16="http://schemas.microsoft.com/office/drawing/2014/main" id="{C1CA8108-AFD2-27F9-228C-878F5E52FD2B}"/>
              </a:ext>
            </a:extLst>
          </p:cNvPr>
          <p:cNvGraphicFramePr>
            <a:graphicFrameLocks noGrp="1"/>
          </p:cNvGraphicFramePr>
          <p:nvPr>
            <p:ph idx="1"/>
            <p:extLst>
              <p:ext uri="{D42A27DB-BD31-4B8C-83A1-F6EECF244321}">
                <p14:modId xmlns:p14="http://schemas.microsoft.com/office/powerpoint/2010/main" val="1590639834"/>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a:extLst>
              <a:ext uri="{FF2B5EF4-FFF2-40B4-BE49-F238E27FC236}">
                <a16:creationId xmlns:a16="http://schemas.microsoft.com/office/drawing/2014/main" id="{4DF139AF-8905-FD29-DBE1-8D3738625D14}"/>
              </a:ext>
            </a:extLst>
          </p:cNvPr>
          <p:cNvSpPr>
            <a:spLocks noGrp="1"/>
          </p:cNvSpPr>
          <p:nvPr>
            <p:ph type="sldNum" sz="quarter" idx="12"/>
          </p:nvPr>
        </p:nvSpPr>
        <p:spPr/>
        <p:txBody>
          <a:bodyPr/>
          <a:lstStyle/>
          <a:p>
            <a:fld id="{E91A3C59-F9F5-46E0-ABFE-CCAA49754BED}" type="slidenum">
              <a:rPr lang="en-US" smtClean="0"/>
              <a:t>22</a:t>
            </a:fld>
            <a:endParaRPr lang="en-US"/>
          </a:p>
        </p:txBody>
      </p:sp>
    </p:spTree>
    <p:extLst>
      <p:ext uri="{BB962C8B-B14F-4D97-AF65-F5344CB8AC3E}">
        <p14:creationId xmlns:p14="http://schemas.microsoft.com/office/powerpoint/2010/main" val="28550545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371597" y="348865"/>
            <a:ext cx="10044023" cy="877729"/>
          </a:xfrm>
        </p:spPr>
        <p:txBody>
          <a:bodyPr anchor="ctr">
            <a:normAutofit/>
          </a:bodyPr>
          <a:lstStyle/>
          <a:p>
            <a:r>
              <a:rPr lang="en-US" sz="4000">
                <a:solidFill>
                  <a:srgbClr val="FFFFFF"/>
                </a:solidFill>
              </a:rPr>
              <a:t>Ruidoso Fires</a:t>
            </a:r>
          </a:p>
        </p:txBody>
      </p:sp>
      <p:graphicFrame>
        <p:nvGraphicFramePr>
          <p:cNvPr id="5" name="Content Placeholder 2">
            <a:extLst>
              <a:ext uri="{FF2B5EF4-FFF2-40B4-BE49-F238E27FC236}">
                <a16:creationId xmlns:a16="http://schemas.microsoft.com/office/drawing/2014/main" id="{A4027C36-3528-5F7F-1314-31DCFA1895F6}"/>
              </a:ext>
            </a:extLst>
          </p:cNvPr>
          <p:cNvGraphicFramePr>
            <a:graphicFrameLocks noGrp="1"/>
          </p:cNvGraphicFramePr>
          <p:nvPr>
            <p:ph idx="1"/>
            <p:extLst>
              <p:ext uri="{D42A27DB-BD31-4B8C-83A1-F6EECF244321}">
                <p14:modId xmlns:p14="http://schemas.microsoft.com/office/powerpoint/2010/main" val="2635746656"/>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a:extLst>
              <a:ext uri="{FF2B5EF4-FFF2-40B4-BE49-F238E27FC236}">
                <a16:creationId xmlns:a16="http://schemas.microsoft.com/office/drawing/2014/main" id="{009C70A0-48BC-74FC-C7FD-36ED3573D8C5}"/>
              </a:ext>
            </a:extLst>
          </p:cNvPr>
          <p:cNvSpPr>
            <a:spLocks noGrp="1"/>
          </p:cNvSpPr>
          <p:nvPr>
            <p:ph type="sldNum" sz="quarter" idx="12"/>
          </p:nvPr>
        </p:nvSpPr>
        <p:spPr/>
        <p:txBody>
          <a:bodyPr/>
          <a:lstStyle/>
          <a:p>
            <a:fld id="{E91A3C59-F9F5-46E0-ABFE-CCAA49754BED}" type="slidenum">
              <a:rPr lang="en-US" smtClean="0"/>
              <a:t>23</a:t>
            </a:fld>
            <a:endParaRPr lang="en-US"/>
          </a:p>
        </p:txBody>
      </p:sp>
    </p:spTree>
    <p:extLst>
      <p:ext uri="{BB962C8B-B14F-4D97-AF65-F5344CB8AC3E}">
        <p14:creationId xmlns:p14="http://schemas.microsoft.com/office/powerpoint/2010/main" val="31495946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371597" y="348865"/>
            <a:ext cx="10044023" cy="877729"/>
          </a:xfrm>
        </p:spPr>
        <p:txBody>
          <a:bodyPr anchor="ctr">
            <a:normAutofit/>
          </a:bodyPr>
          <a:lstStyle/>
          <a:p>
            <a:r>
              <a:rPr lang="en-US" sz="4000">
                <a:solidFill>
                  <a:srgbClr val="FFFFFF"/>
                </a:solidFill>
              </a:rPr>
              <a:t>P&amp;C Disaster Response Actions</a:t>
            </a:r>
          </a:p>
        </p:txBody>
      </p:sp>
      <p:graphicFrame>
        <p:nvGraphicFramePr>
          <p:cNvPr id="5" name="Content Placeholder 2">
            <a:extLst>
              <a:ext uri="{FF2B5EF4-FFF2-40B4-BE49-F238E27FC236}">
                <a16:creationId xmlns:a16="http://schemas.microsoft.com/office/drawing/2014/main" id="{565FF0E3-AA33-D6EE-BBEE-E9031845D100}"/>
              </a:ext>
            </a:extLst>
          </p:cNvPr>
          <p:cNvGraphicFramePr>
            <a:graphicFrameLocks noGrp="1"/>
          </p:cNvGraphicFramePr>
          <p:nvPr>
            <p:ph idx="1"/>
            <p:extLst>
              <p:ext uri="{D42A27DB-BD31-4B8C-83A1-F6EECF244321}">
                <p14:modId xmlns:p14="http://schemas.microsoft.com/office/powerpoint/2010/main" val="982941717"/>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a:extLst>
              <a:ext uri="{FF2B5EF4-FFF2-40B4-BE49-F238E27FC236}">
                <a16:creationId xmlns:a16="http://schemas.microsoft.com/office/drawing/2014/main" id="{4FF466D0-8E1D-A70B-BAAE-C149747AE4A7}"/>
              </a:ext>
            </a:extLst>
          </p:cNvPr>
          <p:cNvSpPr>
            <a:spLocks noGrp="1"/>
          </p:cNvSpPr>
          <p:nvPr>
            <p:ph type="sldNum" sz="quarter" idx="12"/>
          </p:nvPr>
        </p:nvSpPr>
        <p:spPr/>
        <p:txBody>
          <a:bodyPr/>
          <a:lstStyle/>
          <a:p>
            <a:fld id="{E91A3C59-F9F5-46E0-ABFE-CCAA49754BED}" type="slidenum">
              <a:rPr lang="en-US" smtClean="0"/>
              <a:t>24</a:t>
            </a:fld>
            <a:endParaRPr lang="en-US"/>
          </a:p>
        </p:txBody>
      </p:sp>
    </p:spTree>
    <p:extLst>
      <p:ext uri="{BB962C8B-B14F-4D97-AF65-F5344CB8AC3E}">
        <p14:creationId xmlns:p14="http://schemas.microsoft.com/office/powerpoint/2010/main" val="41138781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371597" y="348865"/>
            <a:ext cx="10044023" cy="877729"/>
          </a:xfrm>
        </p:spPr>
        <p:txBody>
          <a:bodyPr anchor="ctr">
            <a:normAutofit/>
          </a:bodyPr>
          <a:lstStyle/>
          <a:p>
            <a:r>
              <a:rPr lang="en-US" sz="4000">
                <a:solidFill>
                  <a:srgbClr val="FFFFFF"/>
                </a:solidFill>
              </a:rPr>
              <a:t>2025 Legislative Session</a:t>
            </a:r>
          </a:p>
        </p:txBody>
      </p:sp>
      <p:graphicFrame>
        <p:nvGraphicFramePr>
          <p:cNvPr id="5" name="Content Placeholder 2">
            <a:extLst>
              <a:ext uri="{FF2B5EF4-FFF2-40B4-BE49-F238E27FC236}">
                <a16:creationId xmlns:a16="http://schemas.microsoft.com/office/drawing/2014/main" id="{A4DD1F11-A3ED-1927-F828-98B1538901F1}"/>
              </a:ext>
            </a:extLst>
          </p:cNvPr>
          <p:cNvGraphicFramePr>
            <a:graphicFrameLocks noGrp="1"/>
          </p:cNvGraphicFramePr>
          <p:nvPr>
            <p:ph idx="1"/>
            <p:extLst>
              <p:ext uri="{D42A27DB-BD31-4B8C-83A1-F6EECF244321}">
                <p14:modId xmlns:p14="http://schemas.microsoft.com/office/powerpoint/2010/main" val="1387556511"/>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a:extLst>
              <a:ext uri="{FF2B5EF4-FFF2-40B4-BE49-F238E27FC236}">
                <a16:creationId xmlns:a16="http://schemas.microsoft.com/office/drawing/2014/main" id="{F47423F9-FD1F-8B44-6BD6-50B3D3E7CD3A}"/>
              </a:ext>
            </a:extLst>
          </p:cNvPr>
          <p:cNvSpPr>
            <a:spLocks noGrp="1"/>
          </p:cNvSpPr>
          <p:nvPr>
            <p:ph type="sldNum" sz="quarter" idx="12"/>
          </p:nvPr>
        </p:nvSpPr>
        <p:spPr/>
        <p:txBody>
          <a:bodyPr/>
          <a:lstStyle/>
          <a:p>
            <a:fld id="{E91A3C59-F9F5-46E0-ABFE-CCAA49754BED}" type="slidenum">
              <a:rPr lang="en-US" smtClean="0"/>
              <a:t>25</a:t>
            </a:fld>
            <a:endParaRPr lang="en-US"/>
          </a:p>
        </p:txBody>
      </p:sp>
    </p:spTree>
    <p:extLst>
      <p:ext uri="{BB962C8B-B14F-4D97-AF65-F5344CB8AC3E}">
        <p14:creationId xmlns:p14="http://schemas.microsoft.com/office/powerpoint/2010/main" val="21266378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BE8A6AB3-F47D-24AA-F192-F3BE82E77837}"/>
              </a:ext>
            </a:extLst>
          </p:cNvPr>
          <p:cNvSpPr>
            <a:spLocks noGrp="1"/>
          </p:cNvSpPr>
          <p:nvPr>
            <p:ph type="title"/>
          </p:nvPr>
        </p:nvSpPr>
        <p:spPr>
          <a:xfrm>
            <a:off x="1314824" y="735106"/>
            <a:ext cx="10053763" cy="2928470"/>
          </a:xfrm>
        </p:spPr>
        <p:txBody>
          <a:bodyPr vert="horz" lIns="91440" tIns="45720" rIns="91440" bIns="45720" rtlCol="0" anchor="b">
            <a:normAutofit/>
          </a:bodyPr>
          <a:lstStyle/>
          <a:p>
            <a:r>
              <a:rPr lang="en-US" sz="4800" kern="1200" dirty="0">
                <a:solidFill>
                  <a:srgbClr val="FFFFFF"/>
                </a:solidFill>
                <a:latin typeface="+mj-lt"/>
                <a:ea typeface="+mj-ea"/>
                <a:cs typeface="+mj-cs"/>
              </a:rPr>
              <a:t>Actuarial Review and Approvals</a:t>
            </a:r>
          </a:p>
        </p:txBody>
      </p:sp>
      <p:sp>
        <p:nvSpPr>
          <p:cNvPr id="4" name="Slide Number Placeholder 3">
            <a:extLst>
              <a:ext uri="{FF2B5EF4-FFF2-40B4-BE49-F238E27FC236}">
                <a16:creationId xmlns:a16="http://schemas.microsoft.com/office/drawing/2014/main" id="{73E007B0-D183-A589-8A13-C33EF8F2F0E7}"/>
              </a:ext>
            </a:extLst>
          </p:cNvPr>
          <p:cNvSpPr>
            <a:spLocks noGrp="1"/>
          </p:cNvSpPr>
          <p:nvPr>
            <p:ph type="sldNum" sz="quarter" idx="12"/>
          </p:nvPr>
        </p:nvSpPr>
        <p:spPr>
          <a:xfrm>
            <a:off x="11704320" y="6446837"/>
            <a:ext cx="448056" cy="365125"/>
          </a:xfrm>
        </p:spPr>
        <p:txBody>
          <a:bodyPr vert="horz" lIns="91440" tIns="45720" rIns="91440" bIns="45720" rtlCol="0" anchor="ctr">
            <a:normAutofit/>
          </a:bodyPr>
          <a:lstStyle/>
          <a:p>
            <a:pPr>
              <a:spcAft>
                <a:spcPts val="600"/>
              </a:spcAft>
            </a:pPr>
            <a:fld id="{E91A3C59-F9F5-46E0-ABFE-CCAA49754BED}" type="slidenum">
              <a:rPr lang="en-US" sz="1100">
                <a:solidFill>
                  <a:schemeClr val="tx1">
                    <a:lumMod val="50000"/>
                    <a:lumOff val="50000"/>
                  </a:schemeClr>
                </a:solidFill>
              </a:rPr>
              <a:pPr>
                <a:spcAft>
                  <a:spcPts val="600"/>
                </a:spcAft>
              </a:pPr>
              <a:t>26</a:t>
            </a:fld>
            <a:endParaRPr lang="en-US" sz="1100">
              <a:solidFill>
                <a:schemeClr val="tx1">
                  <a:lumMod val="50000"/>
                  <a:lumOff val="50000"/>
                </a:schemeClr>
              </a:solidFill>
            </a:endParaRPr>
          </a:p>
        </p:txBody>
      </p:sp>
    </p:spTree>
    <p:extLst>
      <p:ext uri="{BB962C8B-B14F-4D97-AF65-F5344CB8AC3E}">
        <p14:creationId xmlns:p14="http://schemas.microsoft.com/office/powerpoint/2010/main" val="2302926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579D1D3-7E58-EAC6-AE9E-22143821F81A}"/>
              </a:ext>
            </a:extLst>
          </p:cNvPr>
          <p:cNvSpPr>
            <a:spLocks noGrp="1"/>
          </p:cNvSpPr>
          <p:nvPr>
            <p:ph type="sldNum" sz="quarter" idx="12"/>
          </p:nvPr>
        </p:nvSpPr>
        <p:spPr/>
        <p:txBody>
          <a:bodyPr/>
          <a:lstStyle/>
          <a:p>
            <a:fld id="{E91A3C59-F9F5-46E0-ABFE-CCAA49754BED}" type="slidenum">
              <a:rPr lang="en-US" smtClean="0"/>
              <a:t>27</a:t>
            </a:fld>
            <a:endParaRPr lang="en-US"/>
          </a:p>
        </p:txBody>
      </p:sp>
      <p:pic>
        <p:nvPicPr>
          <p:cNvPr id="6" name="Picture 5">
            <a:extLst>
              <a:ext uri="{FF2B5EF4-FFF2-40B4-BE49-F238E27FC236}">
                <a16:creationId xmlns:a16="http://schemas.microsoft.com/office/drawing/2014/main" id="{27087791-2283-6008-08C5-6CA613FC761F}"/>
              </a:ext>
            </a:extLst>
          </p:cNvPr>
          <p:cNvPicPr>
            <a:picLocks noChangeAspect="1"/>
          </p:cNvPicPr>
          <p:nvPr/>
        </p:nvPicPr>
        <p:blipFill>
          <a:blip r:embed="rId2"/>
          <a:stretch>
            <a:fillRect/>
          </a:stretch>
        </p:blipFill>
        <p:spPr>
          <a:xfrm>
            <a:off x="632719" y="202953"/>
            <a:ext cx="7366911" cy="6104765"/>
          </a:xfrm>
          <a:prstGeom prst="rect">
            <a:avLst/>
          </a:prstGeom>
        </p:spPr>
      </p:pic>
    </p:spTree>
    <p:extLst>
      <p:ext uri="{BB962C8B-B14F-4D97-AF65-F5344CB8AC3E}">
        <p14:creationId xmlns:p14="http://schemas.microsoft.com/office/powerpoint/2010/main" val="47416139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C37C5C5B-E25C-B75D-0335-D5521F20CD17}"/>
              </a:ext>
            </a:extLst>
          </p:cNvPr>
          <p:cNvSpPr>
            <a:spLocks noGrp="1"/>
          </p:cNvSpPr>
          <p:nvPr>
            <p:ph type="title"/>
          </p:nvPr>
        </p:nvSpPr>
        <p:spPr>
          <a:xfrm>
            <a:off x="1314824" y="735106"/>
            <a:ext cx="10053763" cy="2928470"/>
          </a:xfrm>
        </p:spPr>
        <p:txBody>
          <a:bodyPr vert="horz" lIns="91440" tIns="45720" rIns="91440" bIns="45720" rtlCol="0" anchor="b">
            <a:normAutofit/>
          </a:bodyPr>
          <a:lstStyle/>
          <a:p>
            <a:r>
              <a:rPr lang="en-US" sz="4800" kern="1200">
                <a:solidFill>
                  <a:srgbClr val="FFFFFF"/>
                </a:solidFill>
                <a:latin typeface="+mj-lt"/>
                <a:ea typeface="+mj-ea"/>
                <a:cs typeface="+mj-cs"/>
              </a:rPr>
              <a:t>Life and Health Division</a:t>
            </a:r>
          </a:p>
        </p:txBody>
      </p:sp>
      <p:sp>
        <p:nvSpPr>
          <p:cNvPr id="4" name="Slide Number Placeholder 3">
            <a:extLst>
              <a:ext uri="{FF2B5EF4-FFF2-40B4-BE49-F238E27FC236}">
                <a16:creationId xmlns:a16="http://schemas.microsoft.com/office/drawing/2014/main" id="{0C11A6F5-009D-12B9-E993-5C3EBE6E9896}"/>
              </a:ext>
            </a:extLst>
          </p:cNvPr>
          <p:cNvSpPr>
            <a:spLocks noGrp="1"/>
          </p:cNvSpPr>
          <p:nvPr>
            <p:ph type="sldNum" sz="quarter" idx="12"/>
          </p:nvPr>
        </p:nvSpPr>
        <p:spPr/>
        <p:txBody>
          <a:bodyPr/>
          <a:lstStyle/>
          <a:p>
            <a:fld id="{E91A3C59-F9F5-46E0-ABFE-CCAA49754BED}" type="slidenum">
              <a:rPr lang="en-US" smtClean="0"/>
              <a:t>28</a:t>
            </a:fld>
            <a:endParaRPr lang="en-US"/>
          </a:p>
        </p:txBody>
      </p:sp>
    </p:spTree>
    <p:extLst>
      <p:ext uri="{BB962C8B-B14F-4D97-AF65-F5344CB8AC3E}">
        <p14:creationId xmlns:p14="http://schemas.microsoft.com/office/powerpoint/2010/main" val="9487633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371599" y="294538"/>
            <a:ext cx="9895951" cy="1033669"/>
          </a:xfrm>
        </p:spPr>
        <p:txBody>
          <a:bodyPr>
            <a:normAutofit/>
          </a:bodyPr>
          <a:lstStyle/>
          <a:p>
            <a:r>
              <a:rPr lang="en-US" sz="4000">
                <a:solidFill>
                  <a:srgbClr val="FFFFFF"/>
                </a:solidFill>
              </a:rPr>
              <a:t>Life &amp; Health Division Overview</a:t>
            </a:r>
          </a:p>
        </p:txBody>
      </p:sp>
      <p:sp>
        <p:nvSpPr>
          <p:cNvPr id="3" name="Content Placeholder 2"/>
          <p:cNvSpPr>
            <a:spLocks noGrp="1"/>
          </p:cNvSpPr>
          <p:nvPr>
            <p:ph idx="1"/>
          </p:nvPr>
        </p:nvSpPr>
        <p:spPr>
          <a:xfrm>
            <a:off x="1371599" y="2318197"/>
            <a:ext cx="9724031" cy="3683358"/>
          </a:xfrm>
        </p:spPr>
        <p:txBody>
          <a:bodyPr anchor="ctr">
            <a:normAutofit/>
          </a:bodyPr>
          <a:lstStyle/>
          <a:p>
            <a:endParaRPr lang="en-US" sz="2000"/>
          </a:p>
          <a:p>
            <a:pPr>
              <a:defRPr sz="2000"/>
            </a:pPr>
            <a:r>
              <a:rPr lang="en-US" sz="2000"/>
              <a:t>Regulates the individual and group major medical coverage in the commercial market, including plans sold on-Exchange.  We also regulate products in the Medicare supplement, long term care, life, and annuity markets.</a:t>
            </a:r>
          </a:p>
          <a:p>
            <a:pPr>
              <a:defRPr sz="2000"/>
            </a:pPr>
            <a:r>
              <a:rPr lang="en-US" sz="2000"/>
              <a:t>Doubled workforce from 11 to 20 FTEs.</a:t>
            </a:r>
          </a:p>
          <a:p>
            <a:pPr>
              <a:defRPr sz="2000"/>
            </a:pPr>
            <a:r>
              <a:rPr lang="en-US" sz="2000"/>
              <a:t>Added professional staff:</a:t>
            </a:r>
          </a:p>
          <a:p>
            <a:pPr lvl="1">
              <a:buFont typeface="Courier New" panose="02070309020205020404" pitchFamily="49" charset="0"/>
              <a:buChar char="o"/>
              <a:defRPr sz="2000"/>
            </a:pPr>
            <a:r>
              <a:rPr lang="en-US" sz="2000"/>
              <a:t>Pharmacist leading the Prescription Benefit and Drug Compliance Bureau</a:t>
            </a:r>
          </a:p>
          <a:p>
            <a:pPr lvl="1">
              <a:buFont typeface="Courier New" panose="02070309020205020404" pitchFamily="49" charset="0"/>
              <a:buChar char="o"/>
              <a:defRPr sz="2000"/>
            </a:pPr>
            <a:r>
              <a:rPr lang="en-US" sz="2000"/>
              <a:t>Medical Director </a:t>
            </a:r>
          </a:p>
          <a:p>
            <a:pPr lvl="1">
              <a:buFont typeface="Courier New" panose="02070309020205020404" pitchFamily="49" charset="0"/>
              <a:buChar char="o"/>
              <a:defRPr sz="2000"/>
            </a:pPr>
            <a:r>
              <a:rPr lang="en-US" sz="2000"/>
              <a:t>CMS Network Adequacy Expert</a:t>
            </a:r>
          </a:p>
        </p:txBody>
      </p:sp>
      <p:sp>
        <p:nvSpPr>
          <p:cNvPr id="4" name="Slide Number Placeholder 3">
            <a:extLst>
              <a:ext uri="{FF2B5EF4-FFF2-40B4-BE49-F238E27FC236}">
                <a16:creationId xmlns:a16="http://schemas.microsoft.com/office/drawing/2014/main" id="{7F443141-37C7-42AB-CE49-0911E543C1FE}"/>
              </a:ext>
            </a:extLst>
          </p:cNvPr>
          <p:cNvSpPr>
            <a:spLocks noGrp="1"/>
          </p:cNvSpPr>
          <p:nvPr>
            <p:ph type="sldNum" sz="quarter" idx="12"/>
          </p:nvPr>
        </p:nvSpPr>
        <p:spPr/>
        <p:txBody>
          <a:bodyPr/>
          <a:lstStyle/>
          <a:p>
            <a:fld id="{E91A3C59-F9F5-46E0-ABFE-CCAA49754BED}" type="slidenum">
              <a:rPr lang="en-US" smtClean="0"/>
              <a:t>29</a:t>
            </a:fld>
            <a:endParaRPr lang="en-US"/>
          </a:p>
        </p:txBody>
      </p:sp>
    </p:spTree>
    <p:extLst>
      <p:ext uri="{BB962C8B-B14F-4D97-AF65-F5344CB8AC3E}">
        <p14:creationId xmlns:p14="http://schemas.microsoft.com/office/powerpoint/2010/main" val="11892350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3E9DA4A5-497B-E590-569B-6732E3FBAC49}"/>
              </a:ext>
            </a:extLst>
          </p:cNvPr>
          <p:cNvSpPr>
            <a:spLocks noGrp="1"/>
          </p:cNvSpPr>
          <p:nvPr>
            <p:ph type="title"/>
          </p:nvPr>
        </p:nvSpPr>
        <p:spPr>
          <a:xfrm>
            <a:off x="1314824" y="735106"/>
            <a:ext cx="10053763" cy="2928470"/>
          </a:xfrm>
        </p:spPr>
        <p:txBody>
          <a:bodyPr vert="horz" lIns="91440" tIns="45720" rIns="91440" bIns="45720" rtlCol="0" anchor="b">
            <a:normAutofit/>
          </a:bodyPr>
          <a:lstStyle/>
          <a:p>
            <a:r>
              <a:rPr lang="en-US" sz="4800" kern="1200">
                <a:solidFill>
                  <a:srgbClr val="FFFFFF"/>
                </a:solidFill>
                <a:latin typeface="+mj-lt"/>
                <a:ea typeface="+mj-ea"/>
                <a:cs typeface="+mj-cs"/>
              </a:rPr>
              <a:t>Revenue, Budget and Finance </a:t>
            </a:r>
          </a:p>
        </p:txBody>
      </p:sp>
      <p:sp>
        <p:nvSpPr>
          <p:cNvPr id="4" name="Slide Number Placeholder 3">
            <a:extLst>
              <a:ext uri="{FF2B5EF4-FFF2-40B4-BE49-F238E27FC236}">
                <a16:creationId xmlns:a16="http://schemas.microsoft.com/office/drawing/2014/main" id="{24E6CA6F-337B-B4E6-CCB8-21D2CD2C0FD3}"/>
              </a:ext>
            </a:extLst>
          </p:cNvPr>
          <p:cNvSpPr>
            <a:spLocks noGrp="1"/>
          </p:cNvSpPr>
          <p:nvPr>
            <p:ph type="sldNum" sz="quarter" idx="12"/>
          </p:nvPr>
        </p:nvSpPr>
        <p:spPr/>
        <p:txBody>
          <a:bodyPr/>
          <a:lstStyle/>
          <a:p>
            <a:fld id="{E91A3C59-F9F5-46E0-ABFE-CCAA49754BED}" type="slidenum">
              <a:rPr lang="en-US" smtClean="0"/>
              <a:t>3</a:t>
            </a:fld>
            <a:endParaRPr lang="en-US"/>
          </a:p>
        </p:txBody>
      </p:sp>
    </p:spTree>
    <p:extLst>
      <p:ext uri="{BB962C8B-B14F-4D97-AF65-F5344CB8AC3E}">
        <p14:creationId xmlns:p14="http://schemas.microsoft.com/office/powerpoint/2010/main" val="3802913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371599" y="294538"/>
            <a:ext cx="9895951" cy="1033669"/>
          </a:xfrm>
        </p:spPr>
        <p:txBody>
          <a:bodyPr>
            <a:normAutofit/>
          </a:bodyPr>
          <a:lstStyle/>
          <a:p>
            <a:r>
              <a:rPr lang="en-US" sz="4000">
                <a:solidFill>
                  <a:srgbClr val="FFFFFF"/>
                </a:solidFill>
              </a:rPr>
              <a:t>Performance Indicators</a:t>
            </a:r>
          </a:p>
        </p:txBody>
      </p:sp>
      <p:sp>
        <p:nvSpPr>
          <p:cNvPr id="3" name="Content Placeholder 2"/>
          <p:cNvSpPr>
            <a:spLocks noGrp="1"/>
          </p:cNvSpPr>
          <p:nvPr>
            <p:ph idx="1"/>
          </p:nvPr>
        </p:nvSpPr>
        <p:spPr>
          <a:xfrm>
            <a:off x="1371599" y="2318197"/>
            <a:ext cx="9724031" cy="3683358"/>
          </a:xfrm>
        </p:spPr>
        <p:txBody>
          <a:bodyPr anchor="ctr">
            <a:normAutofit/>
          </a:bodyPr>
          <a:lstStyle/>
          <a:p>
            <a:endParaRPr lang="en-US" sz="2000" dirty="0"/>
          </a:p>
          <a:p>
            <a:pPr>
              <a:defRPr sz="2000"/>
            </a:pPr>
            <a:r>
              <a:rPr lang="en-US" sz="2000" dirty="0"/>
              <a:t>Fees and volume of filings remained stable</a:t>
            </a:r>
          </a:p>
          <a:p>
            <a:pPr lvl="1">
              <a:buFont typeface="Courier New" panose="02070309020205020404" pitchFamily="49" charset="0"/>
              <a:buChar char="o"/>
              <a:defRPr sz="2000"/>
            </a:pPr>
            <a:r>
              <a:rPr lang="en-US" sz="2000" dirty="0"/>
              <a:t>$240,735 in 2025.</a:t>
            </a:r>
          </a:p>
          <a:p>
            <a:pPr>
              <a:defRPr sz="2000"/>
            </a:pPr>
            <a:r>
              <a:rPr lang="en-US" sz="2000" dirty="0"/>
              <a:t>Complex filing review times reduced.</a:t>
            </a:r>
          </a:p>
          <a:p>
            <a:pPr lvl="1">
              <a:buFont typeface="Courier New" panose="02070309020205020404" pitchFamily="49" charset="0"/>
              <a:buChar char="o"/>
              <a:defRPr sz="2000"/>
            </a:pPr>
            <a:r>
              <a:rPr lang="en-US" sz="2000" dirty="0"/>
              <a:t>27 days to 19 days </a:t>
            </a:r>
          </a:p>
          <a:p>
            <a:pPr>
              <a:defRPr sz="2000"/>
            </a:pPr>
            <a:r>
              <a:rPr lang="en-US" sz="2000" dirty="0"/>
              <a:t>Disapprovals</a:t>
            </a:r>
          </a:p>
          <a:p>
            <a:pPr lvl="1">
              <a:buFont typeface="Courier New" panose="02070309020205020404" pitchFamily="49" charset="0"/>
              <a:buChar char="o"/>
              <a:defRPr sz="2000"/>
            </a:pPr>
            <a:r>
              <a:rPr lang="en-US" sz="2000" dirty="0"/>
              <a:t>181 in 2023 and 169 in 2025</a:t>
            </a:r>
          </a:p>
          <a:p>
            <a:pPr lvl="1">
              <a:defRPr sz="2000"/>
            </a:pPr>
            <a:endParaRPr lang="en-US" sz="2000" dirty="0"/>
          </a:p>
          <a:p>
            <a:pPr lvl="1">
              <a:defRPr sz="2000"/>
            </a:pPr>
            <a:endParaRPr lang="en-US" sz="2000" dirty="0"/>
          </a:p>
        </p:txBody>
      </p:sp>
      <p:sp>
        <p:nvSpPr>
          <p:cNvPr id="4" name="Slide Number Placeholder 3">
            <a:extLst>
              <a:ext uri="{FF2B5EF4-FFF2-40B4-BE49-F238E27FC236}">
                <a16:creationId xmlns:a16="http://schemas.microsoft.com/office/drawing/2014/main" id="{338025DF-329B-C1BF-0A36-7733D87034D9}"/>
              </a:ext>
            </a:extLst>
          </p:cNvPr>
          <p:cNvSpPr>
            <a:spLocks noGrp="1"/>
          </p:cNvSpPr>
          <p:nvPr>
            <p:ph type="sldNum" sz="quarter" idx="12"/>
          </p:nvPr>
        </p:nvSpPr>
        <p:spPr/>
        <p:txBody>
          <a:bodyPr/>
          <a:lstStyle/>
          <a:p>
            <a:fld id="{E91A3C59-F9F5-46E0-ABFE-CCAA49754BED}" type="slidenum">
              <a:rPr lang="en-US" smtClean="0"/>
              <a:t>30</a:t>
            </a:fld>
            <a:endParaRPr lang="en-US"/>
          </a:p>
        </p:txBody>
      </p:sp>
    </p:spTree>
    <p:extLst>
      <p:ext uri="{BB962C8B-B14F-4D97-AF65-F5344CB8AC3E}">
        <p14:creationId xmlns:p14="http://schemas.microsoft.com/office/powerpoint/2010/main" val="270172576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371599" y="294538"/>
            <a:ext cx="9895951" cy="1033669"/>
          </a:xfrm>
        </p:spPr>
        <p:txBody>
          <a:bodyPr>
            <a:normAutofit/>
          </a:bodyPr>
          <a:lstStyle/>
          <a:p>
            <a:r>
              <a:rPr lang="en-US" sz="4000">
                <a:solidFill>
                  <a:srgbClr val="FFFFFF"/>
                </a:solidFill>
              </a:rPr>
              <a:t>New Programs</a:t>
            </a:r>
          </a:p>
        </p:txBody>
      </p:sp>
      <p:sp>
        <p:nvSpPr>
          <p:cNvPr id="3" name="Content Placeholder 2"/>
          <p:cNvSpPr>
            <a:spLocks noGrp="1"/>
          </p:cNvSpPr>
          <p:nvPr>
            <p:ph idx="1"/>
          </p:nvPr>
        </p:nvSpPr>
        <p:spPr>
          <a:xfrm>
            <a:off x="1371599" y="2318197"/>
            <a:ext cx="9724031" cy="3683358"/>
          </a:xfrm>
        </p:spPr>
        <p:txBody>
          <a:bodyPr anchor="ctr">
            <a:normAutofit/>
          </a:bodyPr>
          <a:lstStyle/>
          <a:p>
            <a:endParaRPr lang="en-US" sz="1900" dirty="0"/>
          </a:p>
          <a:p>
            <a:pPr>
              <a:defRPr sz="2000"/>
            </a:pPr>
            <a:r>
              <a:rPr lang="en-US" sz="1900" dirty="0"/>
              <a:t>Mental Health Parity and Addiction Equity Act</a:t>
            </a:r>
          </a:p>
          <a:p>
            <a:pPr lvl="1">
              <a:buFont typeface="Courier New" panose="02070309020205020404" pitchFamily="49" charset="0"/>
              <a:buChar char="o"/>
              <a:defRPr sz="2000"/>
            </a:pPr>
            <a:r>
              <a:rPr lang="en-US" sz="1900" dirty="0"/>
              <a:t>A nationally recognized Mental Health Coverage program, </a:t>
            </a:r>
          </a:p>
          <a:p>
            <a:pPr>
              <a:defRPr sz="2000"/>
            </a:pPr>
            <a:r>
              <a:rPr lang="en-US" sz="1900" dirty="0"/>
              <a:t>Prescription Drug Price Transparency Act</a:t>
            </a:r>
          </a:p>
          <a:p>
            <a:pPr lvl="1">
              <a:buFont typeface="Courier New" panose="02070309020205020404" pitchFamily="49" charset="0"/>
              <a:buChar char="o"/>
              <a:defRPr sz="2000"/>
            </a:pPr>
            <a:r>
              <a:rPr lang="en-US" sz="1900" dirty="0"/>
              <a:t>A data collection and prescription drug price monitoring system from the ground up</a:t>
            </a:r>
          </a:p>
          <a:p>
            <a:pPr>
              <a:defRPr sz="2000"/>
            </a:pPr>
            <a:r>
              <a:rPr lang="en-US" sz="1900" dirty="0"/>
              <a:t>Adopted Pharmacy Benefit Manager (PBM) complaint procedures and forms and established proactive enforcement</a:t>
            </a:r>
          </a:p>
          <a:p>
            <a:pPr>
              <a:defRPr sz="2000"/>
            </a:pPr>
            <a:r>
              <a:rPr lang="en-US" sz="1900" dirty="0"/>
              <a:t>Granted $2 M to develop a network adequacy database (One Source of Truth Provider Directory)</a:t>
            </a:r>
          </a:p>
        </p:txBody>
      </p:sp>
      <p:sp>
        <p:nvSpPr>
          <p:cNvPr id="4" name="Slide Number Placeholder 3">
            <a:extLst>
              <a:ext uri="{FF2B5EF4-FFF2-40B4-BE49-F238E27FC236}">
                <a16:creationId xmlns:a16="http://schemas.microsoft.com/office/drawing/2014/main" id="{00F34E78-047D-CD2B-A111-6D8D8A473C4E}"/>
              </a:ext>
            </a:extLst>
          </p:cNvPr>
          <p:cNvSpPr>
            <a:spLocks noGrp="1"/>
          </p:cNvSpPr>
          <p:nvPr>
            <p:ph type="sldNum" sz="quarter" idx="12"/>
          </p:nvPr>
        </p:nvSpPr>
        <p:spPr/>
        <p:txBody>
          <a:bodyPr/>
          <a:lstStyle/>
          <a:p>
            <a:fld id="{E91A3C59-F9F5-46E0-ABFE-CCAA49754BED}" type="slidenum">
              <a:rPr lang="en-US" smtClean="0"/>
              <a:t>31</a:t>
            </a:fld>
            <a:endParaRPr lang="en-US"/>
          </a:p>
        </p:txBody>
      </p:sp>
    </p:spTree>
    <p:extLst>
      <p:ext uri="{BB962C8B-B14F-4D97-AF65-F5344CB8AC3E}">
        <p14:creationId xmlns:p14="http://schemas.microsoft.com/office/powerpoint/2010/main" val="370029731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371599" y="294538"/>
            <a:ext cx="9895951" cy="1033669"/>
          </a:xfrm>
        </p:spPr>
        <p:txBody>
          <a:bodyPr>
            <a:normAutofit/>
          </a:bodyPr>
          <a:lstStyle/>
          <a:p>
            <a:r>
              <a:rPr lang="en-US" sz="4000">
                <a:solidFill>
                  <a:srgbClr val="FFFFFF"/>
                </a:solidFill>
              </a:rPr>
              <a:t>Annual Qualified Health Plan Review</a:t>
            </a:r>
          </a:p>
        </p:txBody>
      </p:sp>
      <p:sp>
        <p:nvSpPr>
          <p:cNvPr id="3" name="Content Placeholder 2"/>
          <p:cNvSpPr>
            <a:spLocks noGrp="1"/>
          </p:cNvSpPr>
          <p:nvPr>
            <p:ph idx="1"/>
          </p:nvPr>
        </p:nvSpPr>
        <p:spPr>
          <a:xfrm>
            <a:off x="1371599" y="2318197"/>
            <a:ext cx="9724031" cy="3683358"/>
          </a:xfrm>
        </p:spPr>
        <p:txBody>
          <a:bodyPr anchor="ctr">
            <a:normAutofit/>
          </a:bodyPr>
          <a:lstStyle/>
          <a:p>
            <a:endParaRPr lang="en-US" sz="1600" dirty="0"/>
          </a:p>
          <a:p>
            <a:pPr>
              <a:defRPr sz="2000"/>
            </a:pPr>
            <a:r>
              <a:rPr lang="en-US" sz="1600" dirty="0"/>
              <a:t>Carrier guidance is updated annually.  OSI begins the update in January, preliminary OSI guidance is shared with carriers and final OSI guidance is only sent to the carriers when the applicable Federal agencies finalize their rules</a:t>
            </a:r>
          </a:p>
          <a:p>
            <a:pPr>
              <a:defRPr sz="2000"/>
            </a:pPr>
            <a:r>
              <a:rPr lang="en-US" sz="1600" dirty="0"/>
              <a:t>Complex regulatory reviews are conducted to ensure compliance with all applicable state and federal laws. Review includes:</a:t>
            </a:r>
          </a:p>
          <a:p>
            <a:pPr lvl="1">
              <a:buFont typeface="Courier New" panose="02070309020205020404" pitchFamily="49" charset="0"/>
              <a:buChar char="o"/>
              <a:defRPr sz="2000"/>
            </a:pPr>
            <a:r>
              <a:rPr lang="en-US" sz="1600" dirty="0"/>
              <a:t>Actuarial review and approval of premium rates</a:t>
            </a:r>
          </a:p>
          <a:p>
            <a:pPr lvl="1">
              <a:buFont typeface="Courier New" panose="02070309020205020404" pitchFamily="49" charset="0"/>
              <a:buChar char="o"/>
              <a:defRPr sz="2000"/>
            </a:pPr>
            <a:r>
              <a:rPr lang="en-US" sz="1600" dirty="0"/>
              <a:t>Policy forms, including summary of benefits and applications</a:t>
            </a:r>
          </a:p>
          <a:p>
            <a:pPr lvl="1">
              <a:buFont typeface="Courier New" panose="02070309020205020404" pitchFamily="49" charset="0"/>
              <a:buChar char="o"/>
              <a:defRPr sz="2000"/>
            </a:pPr>
            <a:r>
              <a:rPr lang="en-US" sz="1600" dirty="0"/>
              <a:t>Review and certify plan data for  </a:t>
            </a:r>
            <a:r>
              <a:rPr lang="en-US" sz="1600" dirty="0" err="1"/>
              <a:t>BeWell</a:t>
            </a:r>
            <a:r>
              <a:rPr lang="en-US" sz="1600" dirty="0"/>
              <a:t> Exchange</a:t>
            </a:r>
          </a:p>
          <a:p>
            <a:pPr lvl="1">
              <a:buFont typeface="Courier New" panose="02070309020205020404" pitchFamily="49" charset="0"/>
              <a:buChar char="o"/>
              <a:defRPr sz="2000"/>
            </a:pPr>
            <a:r>
              <a:rPr lang="en-US" sz="1600" dirty="0"/>
              <a:t>Network Adequacy, Utilization Review, Continued Quality Improvement, Member and Provider plans</a:t>
            </a:r>
          </a:p>
          <a:p>
            <a:pPr>
              <a:defRPr sz="2000"/>
            </a:pPr>
            <a:r>
              <a:rPr lang="en-US" sz="1600" dirty="0" err="1"/>
              <a:t>BeWell</a:t>
            </a:r>
            <a:r>
              <a:rPr lang="en-US" sz="1600" dirty="0"/>
              <a:t> qualified health plans cover 82,000 New Mexican consumers</a:t>
            </a:r>
          </a:p>
        </p:txBody>
      </p:sp>
      <p:sp>
        <p:nvSpPr>
          <p:cNvPr id="4" name="Slide Number Placeholder 3">
            <a:extLst>
              <a:ext uri="{FF2B5EF4-FFF2-40B4-BE49-F238E27FC236}">
                <a16:creationId xmlns:a16="http://schemas.microsoft.com/office/drawing/2014/main" id="{D862C996-2AEE-FD6E-FF77-ED818A0AF6A9}"/>
              </a:ext>
            </a:extLst>
          </p:cNvPr>
          <p:cNvSpPr>
            <a:spLocks noGrp="1"/>
          </p:cNvSpPr>
          <p:nvPr>
            <p:ph type="sldNum" sz="quarter" idx="12"/>
          </p:nvPr>
        </p:nvSpPr>
        <p:spPr/>
        <p:txBody>
          <a:bodyPr/>
          <a:lstStyle/>
          <a:p>
            <a:fld id="{E91A3C59-F9F5-46E0-ABFE-CCAA49754BED}" type="slidenum">
              <a:rPr lang="en-US" smtClean="0"/>
              <a:t>32</a:t>
            </a:fld>
            <a:endParaRPr lang="en-US"/>
          </a:p>
        </p:txBody>
      </p:sp>
      <mc:AlternateContent xmlns:mc="http://schemas.openxmlformats.org/markup-compatibility/2006">
        <mc:Choice xmlns:p14="http://schemas.microsoft.com/office/powerpoint/2010/main" Requires="p14">
          <p:contentPart p14:bwMode="auto" r:id="rId2">
            <p14:nvContentPartPr>
              <p14:cNvPr id="5" name="Ink 4">
                <a:extLst>
                  <a:ext uri="{FF2B5EF4-FFF2-40B4-BE49-F238E27FC236}">
                    <a16:creationId xmlns:a16="http://schemas.microsoft.com/office/drawing/2014/main" id="{A836DED6-5A85-B931-C2B5-B995BB69F20E}"/>
                  </a:ext>
                </a:extLst>
              </p14:cNvPr>
              <p14:cNvContentPartPr/>
              <p14:nvPr/>
            </p14:nvContentPartPr>
            <p14:xfrm>
              <a:off x="3685998" y="4009052"/>
              <a:ext cx="360" cy="360"/>
            </p14:xfrm>
          </p:contentPart>
        </mc:Choice>
        <mc:Fallback>
          <p:pic>
            <p:nvPicPr>
              <p:cNvPr id="5" name="Ink 4">
                <a:extLst>
                  <a:ext uri="{FF2B5EF4-FFF2-40B4-BE49-F238E27FC236}">
                    <a16:creationId xmlns:a16="http://schemas.microsoft.com/office/drawing/2014/main" id="{A836DED6-5A85-B931-C2B5-B995BB69F20E}"/>
                  </a:ext>
                </a:extLst>
              </p:cNvPr>
              <p:cNvPicPr/>
              <p:nvPr/>
            </p:nvPicPr>
            <p:blipFill>
              <a:blip r:embed="rId3"/>
              <a:stretch>
                <a:fillRect/>
              </a:stretch>
            </p:blipFill>
            <p:spPr>
              <a:xfrm>
                <a:off x="3681678" y="4004732"/>
                <a:ext cx="9000" cy="9000"/>
              </a:xfrm>
              <a:prstGeom prst="rect">
                <a:avLst/>
              </a:prstGeom>
            </p:spPr>
          </p:pic>
        </mc:Fallback>
      </mc:AlternateContent>
      <mc:AlternateContent xmlns:mc="http://schemas.openxmlformats.org/markup-compatibility/2006">
        <mc:Choice xmlns:p14="http://schemas.microsoft.com/office/powerpoint/2010/main" Requires="p14">
          <p:contentPart p14:bwMode="auto" r:id="rId4">
            <p14:nvContentPartPr>
              <p14:cNvPr id="6" name="Ink 5">
                <a:extLst>
                  <a:ext uri="{FF2B5EF4-FFF2-40B4-BE49-F238E27FC236}">
                    <a16:creationId xmlns:a16="http://schemas.microsoft.com/office/drawing/2014/main" id="{D285E05E-9006-7ED5-19E1-73A5AE3620D3}"/>
                  </a:ext>
                </a:extLst>
              </p14:cNvPr>
              <p14:cNvContentPartPr/>
              <p14:nvPr/>
            </p14:nvContentPartPr>
            <p14:xfrm>
              <a:off x="4073358" y="3770732"/>
              <a:ext cx="6480" cy="22680"/>
            </p14:xfrm>
          </p:contentPart>
        </mc:Choice>
        <mc:Fallback>
          <p:pic>
            <p:nvPicPr>
              <p:cNvPr id="6" name="Ink 5">
                <a:extLst>
                  <a:ext uri="{FF2B5EF4-FFF2-40B4-BE49-F238E27FC236}">
                    <a16:creationId xmlns:a16="http://schemas.microsoft.com/office/drawing/2014/main" id="{D285E05E-9006-7ED5-19E1-73A5AE3620D3}"/>
                  </a:ext>
                </a:extLst>
              </p:cNvPr>
              <p:cNvPicPr/>
              <p:nvPr/>
            </p:nvPicPr>
            <p:blipFill>
              <a:blip r:embed="rId5"/>
              <a:stretch>
                <a:fillRect/>
              </a:stretch>
            </p:blipFill>
            <p:spPr>
              <a:xfrm>
                <a:off x="4069038" y="3766412"/>
                <a:ext cx="15120" cy="31320"/>
              </a:xfrm>
              <a:prstGeom prst="rect">
                <a:avLst/>
              </a:prstGeom>
            </p:spPr>
          </p:pic>
        </mc:Fallback>
      </mc:AlternateContent>
      <p:grpSp>
        <p:nvGrpSpPr>
          <p:cNvPr id="18" name="Group 17">
            <a:extLst>
              <a:ext uri="{FF2B5EF4-FFF2-40B4-BE49-F238E27FC236}">
                <a16:creationId xmlns:a16="http://schemas.microsoft.com/office/drawing/2014/main" id="{01213366-7B43-4B77-5CFF-01E54BA583B2}"/>
              </a:ext>
            </a:extLst>
          </p:cNvPr>
          <p:cNvGrpSpPr/>
          <p:nvPr/>
        </p:nvGrpSpPr>
        <p:grpSpPr>
          <a:xfrm>
            <a:off x="4152198" y="3872972"/>
            <a:ext cx="82440" cy="46800"/>
            <a:chOff x="4152198" y="3872972"/>
            <a:chExt cx="82440" cy="46800"/>
          </a:xfrm>
        </p:grpSpPr>
        <mc:AlternateContent xmlns:mc="http://schemas.openxmlformats.org/markup-compatibility/2006">
          <mc:Choice xmlns:p14="http://schemas.microsoft.com/office/powerpoint/2010/main" Requires="p14">
            <p:contentPart p14:bwMode="auto" r:id="rId6">
              <p14:nvContentPartPr>
                <p14:cNvPr id="7" name="Ink 6">
                  <a:extLst>
                    <a:ext uri="{FF2B5EF4-FFF2-40B4-BE49-F238E27FC236}">
                      <a16:creationId xmlns:a16="http://schemas.microsoft.com/office/drawing/2014/main" id="{86B17BEA-D74E-FE74-8792-301C2611D639}"/>
                    </a:ext>
                  </a:extLst>
                </p14:cNvPr>
                <p14:cNvContentPartPr/>
                <p14:nvPr/>
              </p14:nvContentPartPr>
              <p14:xfrm>
                <a:off x="4233558" y="3896732"/>
                <a:ext cx="360" cy="360"/>
              </p14:xfrm>
            </p:contentPart>
          </mc:Choice>
          <mc:Fallback>
            <p:pic>
              <p:nvPicPr>
                <p:cNvPr id="7" name="Ink 6">
                  <a:extLst>
                    <a:ext uri="{FF2B5EF4-FFF2-40B4-BE49-F238E27FC236}">
                      <a16:creationId xmlns:a16="http://schemas.microsoft.com/office/drawing/2014/main" id="{86B17BEA-D74E-FE74-8792-301C2611D639}"/>
                    </a:ext>
                  </a:extLst>
                </p:cNvPr>
                <p:cNvPicPr/>
                <p:nvPr/>
              </p:nvPicPr>
              <p:blipFill>
                <a:blip r:embed="rId3"/>
                <a:stretch>
                  <a:fillRect/>
                </a:stretch>
              </p:blipFill>
              <p:spPr>
                <a:xfrm>
                  <a:off x="4229238" y="3892412"/>
                  <a:ext cx="9000" cy="9000"/>
                </a:xfrm>
                <a:prstGeom prst="rect">
                  <a:avLst/>
                </a:prstGeom>
              </p:spPr>
            </p:pic>
          </mc:Fallback>
        </mc:AlternateContent>
        <mc:AlternateContent xmlns:mc="http://schemas.openxmlformats.org/markup-compatibility/2006">
          <mc:Choice xmlns:p14="http://schemas.microsoft.com/office/powerpoint/2010/main" Requires="p14">
            <p:contentPart p14:bwMode="auto" r:id="rId7">
              <p14:nvContentPartPr>
                <p14:cNvPr id="9" name="Ink 8">
                  <a:extLst>
                    <a:ext uri="{FF2B5EF4-FFF2-40B4-BE49-F238E27FC236}">
                      <a16:creationId xmlns:a16="http://schemas.microsoft.com/office/drawing/2014/main" id="{226BFE97-0C39-B15A-11B9-EE3410600775}"/>
                    </a:ext>
                  </a:extLst>
                </p14:cNvPr>
                <p14:cNvContentPartPr/>
                <p14:nvPr/>
              </p14:nvContentPartPr>
              <p14:xfrm>
                <a:off x="4233558" y="3903932"/>
                <a:ext cx="1080" cy="15840"/>
              </p14:xfrm>
            </p:contentPart>
          </mc:Choice>
          <mc:Fallback>
            <p:pic>
              <p:nvPicPr>
                <p:cNvPr id="9" name="Ink 8">
                  <a:extLst>
                    <a:ext uri="{FF2B5EF4-FFF2-40B4-BE49-F238E27FC236}">
                      <a16:creationId xmlns:a16="http://schemas.microsoft.com/office/drawing/2014/main" id="{226BFE97-0C39-B15A-11B9-EE3410600775}"/>
                    </a:ext>
                  </a:extLst>
                </p:cNvPr>
                <p:cNvPicPr/>
                <p:nvPr/>
              </p:nvPicPr>
              <p:blipFill>
                <a:blip r:embed="rId8"/>
                <a:stretch>
                  <a:fillRect/>
                </a:stretch>
              </p:blipFill>
              <p:spPr>
                <a:xfrm>
                  <a:off x="4229238" y="3899612"/>
                  <a:ext cx="9720" cy="24480"/>
                </a:xfrm>
                <a:prstGeom prst="rect">
                  <a:avLst/>
                </a:prstGeom>
              </p:spPr>
            </p:pic>
          </mc:Fallback>
        </mc:AlternateContent>
        <mc:AlternateContent xmlns:mc="http://schemas.openxmlformats.org/markup-compatibility/2006">
          <mc:Choice xmlns:p14="http://schemas.microsoft.com/office/powerpoint/2010/main" Requires="p14">
            <p:contentPart p14:bwMode="auto" r:id="rId9">
              <p14:nvContentPartPr>
                <p14:cNvPr id="11" name="Ink 10">
                  <a:extLst>
                    <a:ext uri="{FF2B5EF4-FFF2-40B4-BE49-F238E27FC236}">
                      <a16:creationId xmlns:a16="http://schemas.microsoft.com/office/drawing/2014/main" id="{BCCFF5DF-E3F0-4F3B-E17B-83CD7D0A9E87}"/>
                    </a:ext>
                  </a:extLst>
                </p14:cNvPr>
                <p14:cNvContentPartPr/>
                <p14:nvPr/>
              </p14:nvContentPartPr>
              <p14:xfrm>
                <a:off x="4227078" y="3909332"/>
                <a:ext cx="360" cy="360"/>
              </p14:xfrm>
            </p:contentPart>
          </mc:Choice>
          <mc:Fallback>
            <p:pic>
              <p:nvPicPr>
                <p:cNvPr id="11" name="Ink 10">
                  <a:extLst>
                    <a:ext uri="{FF2B5EF4-FFF2-40B4-BE49-F238E27FC236}">
                      <a16:creationId xmlns:a16="http://schemas.microsoft.com/office/drawing/2014/main" id="{BCCFF5DF-E3F0-4F3B-E17B-83CD7D0A9E87}"/>
                    </a:ext>
                  </a:extLst>
                </p:cNvPr>
                <p:cNvPicPr/>
                <p:nvPr/>
              </p:nvPicPr>
              <p:blipFill>
                <a:blip r:embed="rId3"/>
                <a:stretch>
                  <a:fillRect/>
                </a:stretch>
              </p:blipFill>
              <p:spPr>
                <a:xfrm>
                  <a:off x="4222758" y="3905012"/>
                  <a:ext cx="9000" cy="9000"/>
                </a:xfrm>
                <a:prstGeom prst="rect">
                  <a:avLst/>
                </a:prstGeom>
              </p:spPr>
            </p:pic>
          </mc:Fallback>
        </mc:AlternateContent>
        <mc:AlternateContent xmlns:mc="http://schemas.openxmlformats.org/markup-compatibility/2006">
          <mc:Choice xmlns:p14="http://schemas.microsoft.com/office/powerpoint/2010/main" Requires="p14">
            <p:contentPart p14:bwMode="auto" r:id="rId10">
              <p14:nvContentPartPr>
                <p14:cNvPr id="13" name="Ink 12">
                  <a:extLst>
                    <a:ext uri="{FF2B5EF4-FFF2-40B4-BE49-F238E27FC236}">
                      <a16:creationId xmlns:a16="http://schemas.microsoft.com/office/drawing/2014/main" id="{1AE05B6B-48CE-2447-55B4-0FE278700DFC}"/>
                    </a:ext>
                  </a:extLst>
                </p14:cNvPr>
                <p14:cNvContentPartPr/>
                <p14:nvPr/>
              </p14:nvContentPartPr>
              <p14:xfrm>
                <a:off x="4203318" y="3872972"/>
                <a:ext cx="18000" cy="28080"/>
              </p14:xfrm>
            </p:contentPart>
          </mc:Choice>
          <mc:Fallback>
            <p:pic>
              <p:nvPicPr>
                <p:cNvPr id="13" name="Ink 12">
                  <a:extLst>
                    <a:ext uri="{FF2B5EF4-FFF2-40B4-BE49-F238E27FC236}">
                      <a16:creationId xmlns:a16="http://schemas.microsoft.com/office/drawing/2014/main" id="{1AE05B6B-48CE-2447-55B4-0FE278700DFC}"/>
                    </a:ext>
                  </a:extLst>
                </p:cNvPr>
                <p:cNvPicPr/>
                <p:nvPr/>
              </p:nvPicPr>
              <p:blipFill>
                <a:blip r:embed="rId11"/>
                <a:stretch>
                  <a:fillRect/>
                </a:stretch>
              </p:blipFill>
              <p:spPr>
                <a:xfrm>
                  <a:off x="4198998" y="3868652"/>
                  <a:ext cx="26640" cy="36720"/>
                </a:xfrm>
                <a:prstGeom prst="rect">
                  <a:avLst/>
                </a:prstGeom>
              </p:spPr>
            </p:pic>
          </mc:Fallback>
        </mc:AlternateContent>
        <mc:AlternateContent xmlns:mc="http://schemas.openxmlformats.org/markup-compatibility/2006">
          <mc:Choice xmlns:p14="http://schemas.microsoft.com/office/powerpoint/2010/main" Requires="p14">
            <p:contentPart p14:bwMode="auto" r:id="rId12">
              <p14:nvContentPartPr>
                <p14:cNvPr id="15" name="Ink 14">
                  <a:extLst>
                    <a:ext uri="{FF2B5EF4-FFF2-40B4-BE49-F238E27FC236}">
                      <a16:creationId xmlns:a16="http://schemas.microsoft.com/office/drawing/2014/main" id="{AE7A000E-5B53-449E-AF5B-7C8F1E86708B}"/>
                    </a:ext>
                  </a:extLst>
                </p14:cNvPr>
                <p14:cNvContentPartPr/>
                <p14:nvPr/>
              </p14:nvContentPartPr>
              <p14:xfrm>
                <a:off x="4181718" y="3899252"/>
                <a:ext cx="360" cy="360"/>
              </p14:xfrm>
            </p:contentPart>
          </mc:Choice>
          <mc:Fallback>
            <p:pic>
              <p:nvPicPr>
                <p:cNvPr id="15" name="Ink 14">
                  <a:extLst>
                    <a:ext uri="{FF2B5EF4-FFF2-40B4-BE49-F238E27FC236}">
                      <a16:creationId xmlns:a16="http://schemas.microsoft.com/office/drawing/2014/main" id="{AE7A000E-5B53-449E-AF5B-7C8F1E86708B}"/>
                    </a:ext>
                  </a:extLst>
                </p:cNvPr>
                <p:cNvPicPr/>
                <p:nvPr/>
              </p:nvPicPr>
              <p:blipFill>
                <a:blip r:embed="rId3"/>
                <a:stretch>
                  <a:fillRect/>
                </a:stretch>
              </p:blipFill>
              <p:spPr>
                <a:xfrm>
                  <a:off x="4177398" y="3894932"/>
                  <a:ext cx="9000" cy="9000"/>
                </a:xfrm>
                <a:prstGeom prst="rect">
                  <a:avLst/>
                </a:prstGeom>
              </p:spPr>
            </p:pic>
          </mc:Fallback>
        </mc:AlternateContent>
        <mc:AlternateContent xmlns:mc="http://schemas.openxmlformats.org/markup-compatibility/2006">
          <mc:Choice xmlns:p14="http://schemas.microsoft.com/office/powerpoint/2010/main" Requires="p14">
            <p:contentPart p14:bwMode="auto" r:id="rId13">
              <p14:nvContentPartPr>
                <p14:cNvPr id="17" name="Ink 16">
                  <a:extLst>
                    <a:ext uri="{FF2B5EF4-FFF2-40B4-BE49-F238E27FC236}">
                      <a16:creationId xmlns:a16="http://schemas.microsoft.com/office/drawing/2014/main" id="{DE691682-5D3E-26A5-4166-6103A284F87A}"/>
                    </a:ext>
                  </a:extLst>
                </p14:cNvPr>
                <p14:cNvContentPartPr/>
                <p14:nvPr/>
              </p14:nvContentPartPr>
              <p14:xfrm>
                <a:off x="4152198" y="3879092"/>
                <a:ext cx="21240" cy="15840"/>
              </p14:xfrm>
            </p:contentPart>
          </mc:Choice>
          <mc:Fallback>
            <p:pic>
              <p:nvPicPr>
                <p:cNvPr id="17" name="Ink 16">
                  <a:extLst>
                    <a:ext uri="{FF2B5EF4-FFF2-40B4-BE49-F238E27FC236}">
                      <a16:creationId xmlns:a16="http://schemas.microsoft.com/office/drawing/2014/main" id="{DE691682-5D3E-26A5-4166-6103A284F87A}"/>
                    </a:ext>
                  </a:extLst>
                </p:cNvPr>
                <p:cNvPicPr/>
                <p:nvPr/>
              </p:nvPicPr>
              <p:blipFill>
                <a:blip r:embed="rId14"/>
                <a:stretch>
                  <a:fillRect/>
                </a:stretch>
              </p:blipFill>
              <p:spPr>
                <a:xfrm>
                  <a:off x="4147878" y="3874772"/>
                  <a:ext cx="29880" cy="24480"/>
                </a:xfrm>
                <a:prstGeom prst="rect">
                  <a:avLst/>
                </a:prstGeom>
              </p:spPr>
            </p:pic>
          </mc:Fallback>
        </mc:AlternateContent>
      </p:grpSp>
    </p:spTree>
    <p:extLst>
      <p:ext uri="{BB962C8B-B14F-4D97-AF65-F5344CB8AC3E}">
        <p14:creationId xmlns:p14="http://schemas.microsoft.com/office/powerpoint/2010/main" val="383425019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371599" y="294538"/>
            <a:ext cx="9895951" cy="1033669"/>
          </a:xfrm>
        </p:spPr>
        <p:txBody>
          <a:bodyPr>
            <a:normAutofit/>
          </a:bodyPr>
          <a:lstStyle/>
          <a:p>
            <a:r>
              <a:rPr lang="en-US" sz="4000" dirty="0">
                <a:solidFill>
                  <a:srgbClr val="FFFFFF"/>
                </a:solidFill>
              </a:rPr>
              <a:t>Rulemakings , Legislation and Enforcement</a:t>
            </a:r>
          </a:p>
        </p:txBody>
      </p:sp>
      <p:sp>
        <p:nvSpPr>
          <p:cNvPr id="3" name="Content Placeholder 2"/>
          <p:cNvSpPr>
            <a:spLocks noGrp="1"/>
          </p:cNvSpPr>
          <p:nvPr>
            <p:ph idx="1"/>
          </p:nvPr>
        </p:nvSpPr>
        <p:spPr>
          <a:xfrm>
            <a:off x="1371599" y="2318197"/>
            <a:ext cx="9724031" cy="4130450"/>
          </a:xfrm>
        </p:spPr>
        <p:txBody>
          <a:bodyPr anchor="ctr">
            <a:normAutofit fontScale="92500" lnSpcReduction="10000"/>
          </a:bodyPr>
          <a:lstStyle/>
          <a:p>
            <a:pPr marL="0" indent="0">
              <a:buNone/>
            </a:pPr>
            <a:r>
              <a:rPr lang="en-US" sz="1700" b="1" dirty="0"/>
              <a:t>        Rules</a:t>
            </a:r>
          </a:p>
          <a:p>
            <a:pPr>
              <a:defRPr sz="2000"/>
            </a:pPr>
            <a:r>
              <a:rPr lang="en-US" sz="1700" dirty="0"/>
              <a:t>Excepted Benefits Rule – strongest protections in the nation.  Protects consumers from deceptive practices. Allows broader coverage for individuals with comprehensive major medical coverage</a:t>
            </a:r>
          </a:p>
          <a:p>
            <a:pPr>
              <a:defRPr sz="2000"/>
            </a:pPr>
            <a:r>
              <a:rPr lang="en-US" sz="1700" dirty="0"/>
              <a:t>Clarified Minimum Loss Ratio Standards</a:t>
            </a:r>
          </a:p>
          <a:p>
            <a:pPr>
              <a:defRPr sz="2000"/>
            </a:pPr>
            <a:r>
              <a:rPr lang="en-US" sz="1700" dirty="0"/>
              <a:t>Dental and Vision Rule – sets standards for dental and vision benefits</a:t>
            </a:r>
          </a:p>
          <a:p>
            <a:pPr marL="0" indent="0">
              <a:buNone/>
              <a:defRPr sz="2000"/>
            </a:pPr>
            <a:r>
              <a:rPr lang="en-US" sz="1700" b="1" dirty="0"/>
              <a:t>          Legislation</a:t>
            </a:r>
          </a:p>
          <a:p>
            <a:pPr>
              <a:defRPr sz="2000"/>
            </a:pPr>
            <a:r>
              <a:rPr lang="en-US" sz="1700" dirty="0"/>
              <a:t>Supported and provided technical assistance on legislative reforms: </a:t>
            </a:r>
          </a:p>
          <a:p>
            <a:pPr lvl="1">
              <a:buFont typeface="Courier New" panose="02070309020205020404" pitchFamily="49" charset="0"/>
              <a:buChar char="o"/>
              <a:defRPr sz="2000"/>
            </a:pPr>
            <a:r>
              <a:rPr lang="en-US" sz="1700" dirty="0"/>
              <a:t>Step-therapy and prior-authorization reforms</a:t>
            </a:r>
          </a:p>
          <a:p>
            <a:pPr lvl="1">
              <a:buFont typeface="Courier New" panose="02070309020205020404" pitchFamily="49" charset="0"/>
              <a:buChar char="o"/>
              <a:defRPr sz="2000"/>
            </a:pPr>
            <a:r>
              <a:rPr lang="en-US" sz="1700" dirty="0"/>
              <a:t>Medicare Supplement Open Enrollment</a:t>
            </a:r>
          </a:p>
          <a:p>
            <a:pPr lvl="1">
              <a:buFont typeface="Courier New" panose="02070309020205020404" pitchFamily="49" charset="0"/>
              <a:buChar char="o"/>
              <a:defRPr sz="2000"/>
            </a:pPr>
            <a:r>
              <a:rPr lang="en-US" sz="1700" dirty="0"/>
              <a:t>Prescription Drug Price Transparency Act</a:t>
            </a:r>
          </a:p>
          <a:p>
            <a:pPr marL="457200" lvl="1" indent="0">
              <a:buNone/>
              <a:defRPr sz="2000"/>
            </a:pPr>
            <a:r>
              <a:rPr lang="en-US" sz="1700" b="1" dirty="0"/>
              <a:t>Enforcement</a:t>
            </a:r>
          </a:p>
          <a:p>
            <a:pPr lvl="1">
              <a:buFont typeface="Courier New" panose="02070309020205020404" pitchFamily="49" charset="0"/>
              <a:buChar char="o"/>
            </a:pPr>
            <a:r>
              <a:rPr lang="en-US" sz="1800" dirty="0"/>
              <a:t>Issued 12 voluntary self-corrective actions by carriers that improved network access, increased provider reimbursement, and resolved claim denials </a:t>
            </a:r>
          </a:p>
          <a:p>
            <a:pPr lvl="1">
              <a:buFont typeface="Courier New" panose="02070309020205020404" pitchFamily="49" charset="0"/>
              <a:buChar char="o"/>
            </a:pPr>
            <a:r>
              <a:rPr lang="en-US" sz="1800" dirty="0"/>
              <a:t>Issued eight administrative penalty notices for non- compliance with prior authorization timelines. </a:t>
            </a:r>
          </a:p>
          <a:p>
            <a:pPr marL="457200" lvl="1" indent="0">
              <a:buNone/>
              <a:defRPr sz="2000"/>
            </a:pPr>
            <a:endParaRPr lang="en-US" sz="1700" b="1" dirty="0"/>
          </a:p>
        </p:txBody>
      </p:sp>
      <p:sp>
        <p:nvSpPr>
          <p:cNvPr id="4" name="Slide Number Placeholder 3">
            <a:extLst>
              <a:ext uri="{FF2B5EF4-FFF2-40B4-BE49-F238E27FC236}">
                <a16:creationId xmlns:a16="http://schemas.microsoft.com/office/drawing/2014/main" id="{7FDD8C3D-25AE-EAD4-15D8-4B51DBFFBBF1}"/>
              </a:ext>
            </a:extLst>
          </p:cNvPr>
          <p:cNvSpPr>
            <a:spLocks noGrp="1"/>
          </p:cNvSpPr>
          <p:nvPr>
            <p:ph type="sldNum" sz="quarter" idx="12"/>
          </p:nvPr>
        </p:nvSpPr>
        <p:spPr/>
        <p:txBody>
          <a:bodyPr/>
          <a:lstStyle/>
          <a:p>
            <a:fld id="{E91A3C59-F9F5-46E0-ABFE-CCAA49754BED}" type="slidenum">
              <a:rPr lang="en-US" smtClean="0"/>
              <a:t>33</a:t>
            </a:fld>
            <a:endParaRPr lang="en-US"/>
          </a:p>
        </p:txBody>
      </p:sp>
    </p:spTree>
    <p:extLst>
      <p:ext uri="{BB962C8B-B14F-4D97-AF65-F5344CB8AC3E}">
        <p14:creationId xmlns:p14="http://schemas.microsoft.com/office/powerpoint/2010/main" val="126794230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p:cNvSpPr>
            <a:spLocks noGrp="1"/>
          </p:cNvSpPr>
          <p:nvPr>
            <p:ph type="ctrTitle"/>
          </p:nvPr>
        </p:nvSpPr>
        <p:spPr>
          <a:xfrm>
            <a:off x="1314824" y="735106"/>
            <a:ext cx="10053763" cy="2928470"/>
          </a:xfrm>
        </p:spPr>
        <p:txBody>
          <a:bodyPr anchor="b">
            <a:normAutofit/>
          </a:bodyPr>
          <a:lstStyle/>
          <a:p>
            <a:pPr algn="l"/>
            <a:r>
              <a:rPr lang="en-US" sz="4800">
                <a:solidFill>
                  <a:srgbClr val="FFFFFF"/>
                </a:solidFill>
              </a:rPr>
              <a:t>OSI Consumer Protection Bureaus</a:t>
            </a:r>
          </a:p>
        </p:txBody>
      </p:sp>
      <p:sp>
        <p:nvSpPr>
          <p:cNvPr id="3" name="Slide Number Placeholder 2">
            <a:extLst>
              <a:ext uri="{FF2B5EF4-FFF2-40B4-BE49-F238E27FC236}">
                <a16:creationId xmlns:a16="http://schemas.microsoft.com/office/drawing/2014/main" id="{32DB6CAD-196F-D6B3-B0C6-EC672C83B78D}"/>
              </a:ext>
            </a:extLst>
          </p:cNvPr>
          <p:cNvSpPr>
            <a:spLocks noGrp="1"/>
          </p:cNvSpPr>
          <p:nvPr>
            <p:ph type="sldNum" sz="quarter" idx="12"/>
          </p:nvPr>
        </p:nvSpPr>
        <p:spPr/>
        <p:txBody>
          <a:bodyPr/>
          <a:lstStyle/>
          <a:p>
            <a:fld id="{E91A3C59-F9F5-46E0-ABFE-CCAA49754BED}" type="slidenum">
              <a:rPr lang="en-US" smtClean="0"/>
              <a:t>34</a:t>
            </a:fld>
            <a:endParaRPr lang="en-US"/>
          </a:p>
        </p:txBody>
      </p:sp>
    </p:spTree>
    <p:extLst>
      <p:ext uri="{BB962C8B-B14F-4D97-AF65-F5344CB8AC3E}">
        <p14:creationId xmlns:p14="http://schemas.microsoft.com/office/powerpoint/2010/main" val="34430229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66614D06-024E-39BE-71C1-DDB3C3A98111}"/>
              </a:ext>
            </a:extLst>
          </p:cNvPr>
          <p:cNvPicPr>
            <a:picLocks noChangeAspect="1"/>
          </p:cNvPicPr>
          <p:nvPr/>
        </p:nvPicPr>
        <p:blipFill>
          <a:blip r:embed="rId2"/>
          <a:stretch>
            <a:fillRect/>
          </a:stretch>
        </p:blipFill>
        <p:spPr>
          <a:xfrm>
            <a:off x="613249" y="312101"/>
            <a:ext cx="10820043" cy="6291291"/>
          </a:xfrm>
          <a:prstGeom prst="rect">
            <a:avLst/>
          </a:prstGeom>
        </p:spPr>
      </p:pic>
      <p:sp>
        <p:nvSpPr>
          <p:cNvPr id="6" name="Slide Number Placeholder 5">
            <a:extLst>
              <a:ext uri="{FF2B5EF4-FFF2-40B4-BE49-F238E27FC236}">
                <a16:creationId xmlns:a16="http://schemas.microsoft.com/office/drawing/2014/main" id="{2FE6F37C-0EE7-D088-BAA8-F535E815BAB9}"/>
              </a:ext>
            </a:extLst>
          </p:cNvPr>
          <p:cNvSpPr>
            <a:spLocks noGrp="1"/>
          </p:cNvSpPr>
          <p:nvPr>
            <p:ph type="sldNum" sz="quarter" idx="12"/>
          </p:nvPr>
        </p:nvSpPr>
        <p:spPr/>
        <p:txBody>
          <a:bodyPr/>
          <a:lstStyle/>
          <a:p>
            <a:fld id="{E91A3C59-F9F5-46E0-ABFE-CCAA49754BED}" type="slidenum">
              <a:rPr lang="en-US" smtClean="0"/>
              <a:t>35</a:t>
            </a:fld>
            <a:endParaRPr lang="en-US"/>
          </a:p>
        </p:txBody>
      </p:sp>
    </p:spTree>
    <p:extLst>
      <p:ext uri="{BB962C8B-B14F-4D97-AF65-F5344CB8AC3E}">
        <p14:creationId xmlns:p14="http://schemas.microsoft.com/office/powerpoint/2010/main" val="143937220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C9045732-4BD8-A607-091F-C8333D2E605E}"/>
              </a:ext>
            </a:extLst>
          </p:cNvPr>
          <p:cNvPicPr>
            <a:picLocks noChangeAspect="1"/>
          </p:cNvPicPr>
          <p:nvPr/>
        </p:nvPicPr>
        <p:blipFill>
          <a:blip r:embed="rId2"/>
          <a:srcRect b="47878"/>
          <a:stretch>
            <a:fillRect/>
          </a:stretch>
        </p:blipFill>
        <p:spPr>
          <a:xfrm>
            <a:off x="492498" y="682770"/>
            <a:ext cx="11322321" cy="2241184"/>
          </a:xfrm>
          <a:prstGeom prst="rect">
            <a:avLst/>
          </a:prstGeom>
        </p:spPr>
      </p:pic>
      <p:sp>
        <p:nvSpPr>
          <p:cNvPr id="6" name="Slide Number Placeholder 5">
            <a:extLst>
              <a:ext uri="{FF2B5EF4-FFF2-40B4-BE49-F238E27FC236}">
                <a16:creationId xmlns:a16="http://schemas.microsoft.com/office/drawing/2014/main" id="{A36C1A75-7B85-9BA8-6CE9-57716D8F75F2}"/>
              </a:ext>
            </a:extLst>
          </p:cNvPr>
          <p:cNvSpPr>
            <a:spLocks noGrp="1"/>
          </p:cNvSpPr>
          <p:nvPr>
            <p:ph type="sldNum" sz="quarter" idx="12"/>
          </p:nvPr>
        </p:nvSpPr>
        <p:spPr/>
        <p:txBody>
          <a:bodyPr/>
          <a:lstStyle/>
          <a:p>
            <a:fld id="{E91A3C59-F9F5-46E0-ABFE-CCAA49754BED}" type="slidenum">
              <a:rPr lang="en-US" smtClean="0"/>
              <a:t>36</a:t>
            </a:fld>
            <a:endParaRPr lang="en-US"/>
          </a:p>
        </p:txBody>
      </p:sp>
    </p:spTree>
    <p:extLst>
      <p:ext uri="{BB962C8B-B14F-4D97-AF65-F5344CB8AC3E}">
        <p14:creationId xmlns:p14="http://schemas.microsoft.com/office/powerpoint/2010/main" val="99397260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lide Number Placeholder 11">
            <a:extLst>
              <a:ext uri="{FF2B5EF4-FFF2-40B4-BE49-F238E27FC236}">
                <a16:creationId xmlns:a16="http://schemas.microsoft.com/office/drawing/2014/main" id="{0F261CCA-1CC1-AC76-5F97-82D7C1519773}"/>
              </a:ext>
            </a:extLst>
          </p:cNvPr>
          <p:cNvSpPr>
            <a:spLocks noGrp="1"/>
          </p:cNvSpPr>
          <p:nvPr>
            <p:ph type="sldNum" sz="quarter" idx="12"/>
          </p:nvPr>
        </p:nvSpPr>
        <p:spPr/>
        <p:txBody>
          <a:bodyPr/>
          <a:lstStyle/>
          <a:p>
            <a:fld id="{E91A3C59-F9F5-46E0-ABFE-CCAA49754BED}" type="slidenum">
              <a:rPr lang="en-US" smtClean="0"/>
              <a:t>37</a:t>
            </a:fld>
            <a:endParaRPr lang="en-US"/>
          </a:p>
        </p:txBody>
      </p:sp>
      <p:pic>
        <p:nvPicPr>
          <p:cNvPr id="16" name="Picture 15">
            <a:extLst>
              <a:ext uri="{FF2B5EF4-FFF2-40B4-BE49-F238E27FC236}">
                <a16:creationId xmlns:a16="http://schemas.microsoft.com/office/drawing/2014/main" id="{9E23CA91-4CC7-F160-9A26-4ABC6C524FB3}"/>
              </a:ext>
            </a:extLst>
          </p:cNvPr>
          <p:cNvPicPr>
            <a:picLocks noChangeAspect="1"/>
          </p:cNvPicPr>
          <p:nvPr/>
        </p:nvPicPr>
        <p:blipFill>
          <a:blip r:embed="rId2"/>
          <a:stretch>
            <a:fillRect/>
          </a:stretch>
        </p:blipFill>
        <p:spPr>
          <a:xfrm>
            <a:off x="711389" y="392908"/>
            <a:ext cx="6388608" cy="5327904"/>
          </a:xfrm>
          <a:prstGeom prst="rect">
            <a:avLst/>
          </a:prstGeom>
        </p:spPr>
      </p:pic>
    </p:spTree>
    <p:extLst>
      <p:ext uri="{BB962C8B-B14F-4D97-AF65-F5344CB8AC3E}">
        <p14:creationId xmlns:p14="http://schemas.microsoft.com/office/powerpoint/2010/main" val="131472390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021908B6-14B3-961A-EF1C-53A8F3F64C4D}"/>
              </a:ext>
            </a:extLst>
          </p:cNvPr>
          <p:cNvSpPr>
            <a:spLocks noGrp="1"/>
          </p:cNvSpPr>
          <p:nvPr>
            <p:ph type="title"/>
          </p:nvPr>
        </p:nvSpPr>
        <p:spPr>
          <a:xfrm>
            <a:off x="1314824" y="735106"/>
            <a:ext cx="10053763" cy="2928470"/>
          </a:xfrm>
        </p:spPr>
        <p:txBody>
          <a:bodyPr vert="horz" lIns="91440" tIns="45720" rIns="91440" bIns="45720" rtlCol="0" anchor="b">
            <a:normAutofit/>
          </a:bodyPr>
          <a:lstStyle/>
          <a:p>
            <a:r>
              <a:rPr lang="en-US" sz="4800" kern="1200">
                <a:solidFill>
                  <a:srgbClr val="FFFFFF"/>
                </a:solidFill>
                <a:latin typeface="+mj-lt"/>
                <a:ea typeface="+mj-ea"/>
                <a:cs typeface="+mj-cs"/>
              </a:rPr>
              <a:t>Insurance Fraud and Law Enforcement</a:t>
            </a:r>
          </a:p>
        </p:txBody>
      </p:sp>
      <p:sp>
        <p:nvSpPr>
          <p:cNvPr id="3" name="Slide Number Placeholder 2">
            <a:extLst>
              <a:ext uri="{FF2B5EF4-FFF2-40B4-BE49-F238E27FC236}">
                <a16:creationId xmlns:a16="http://schemas.microsoft.com/office/drawing/2014/main" id="{E703A05E-66EE-C235-90B5-4BAE503B9896}"/>
              </a:ext>
            </a:extLst>
          </p:cNvPr>
          <p:cNvSpPr>
            <a:spLocks noGrp="1"/>
          </p:cNvSpPr>
          <p:nvPr>
            <p:ph type="sldNum" sz="quarter" idx="12"/>
          </p:nvPr>
        </p:nvSpPr>
        <p:spPr/>
        <p:txBody>
          <a:bodyPr/>
          <a:lstStyle/>
          <a:p>
            <a:fld id="{E91A3C59-F9F5-46E0-ABFE-CCAA49754BED}" type="slidenum">
              <a:rPr lang="en-US" smtClean="0"/>
              <a:t>38</a:t>
            </a:fld>
            <a:endParaRPr lang="en-US"/>
          </a:p>
        </p:txBody>
      </p:sp>
    </p:spTree>
    <p:extLst>
      <p:ext uri="{BB962C8B-B14F-4D97-AF65-F5344CB8AC3E}">
        <p14:creationId xmlns:p14="http://schemas.microsoft.com/office/powerpoint/2010/main" val="3638845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997F13D-5F29-6BBB-F411-FDFB08BB83B8}"/>
              </a:ext>
            </a:extLst>
          </p:cNvPr>
          <p:cNvPicPr>
            <a:picLocks noChangeAspect="1"/>
          </p:cNvPicPr>
          <p:nvPr/>
        </p:nvPicPr>
        <p:blipFill>
          <a:blip r:embed="rId2"/>
          <a:stretch>
            <a:fillRect/>
          </a:stretch>
        </p:blipFill>
        <p:spPr>
          <a:xfrm>
            <a:off x="1647380" y="2048256"/>
            <a:ext cx="9486461" cy="2944368"/>
          </a:xfrm>
          <a:prstGeom prst="rect">
            <a:avLst/>
          </a:prstGeom>
        </p:spPr>
      </p:pic>
      <p:sp>
        <p:nvSpPr>
          <p:cNvPr id="2" name="Slide Number Placeholder 1">
            <a:extLst>
              <a:ext uri="{FF2B5EF4-FFF2-40B4-BE49-F238E27FC236}">
                <a16:creationId xmlns:a16="http://schemas.microsoft.com/office/drawing/2014/main" id="{0B558BA9-7D6A-D611-A8F0-6FF48635E4F7}"/>
              </a:ext>
            </a:extLst>
          </p:cNvPr>
          <p:cNvSpPr>
            <a:spLocks noGrp="1"/>
          </p:cNvSpPr>
          <p:nvPr>
            <p:ph type="sldNum" sz="quarter" idx="12"/>
          </p:nvPr>
        </p:nvSpPr>
        <p:spPr/>
        <p:txBody>
          <a:bodyPr/>
          <a:lstStyle/>
          <a:p>
            <a:fld id="{E91A3C59-F9F5-46E0-ABFE-CCAA49754BED}" type="slidenum">
              <a:rPr lang="en-US" smtClean="0"/>
              <a:t>39</a:t>
            </a:fld>
            <a:endParaRPr lang="en-US"/>
          </a:p>
        </p:txBody>
      </p:sp>
    </p:spTree>
    <p:extLst>
      <p:ext uri="{BB962C8B-B14F-4D97-AF65-F5344CB8AC3E}">
        <p14:creationId xmlns:p14="http://schemas.microsoft.com/office/powerpoint/2010/main" val="24578805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9392C4-0FC9-E5CC-B870-260F6FAB7BF5}"/>
              </a:ext>
            </a:extLst>
          </p:cNvPr>
          <p:cNvSpPr>
            <a:spLocks noGrp="1"/>
          </p:cNvSpPr>
          <p:nvPr>
            <p:ph type="title"/>
          </p:nvPr>
        </p:nvSpPr>
        <p:spPr>
          <a:xfrm>
            <a:off x="253409" y="0"/>
            <a:ext cx="10515600" cy="1325563"/>
          </a:xfrm>
        </p:spPr>
        <p:txBody>
          <a:bodyPr/>
          <a:lstStyle/>
          <a:p>
            <a:r>
              <a:rPr lang="en-US" dirty="0"/>
              <a:t>Revenue, Budget and Finance </a:t>
            </a:r>
          </a:p>
        </p:txBody>
      </p:sp>
      <p:sp>
        <p:nvSpPr>
          <p:cNvPr id="4" name="Rectangle 2">
            <a:extLst>
              <a:ext uri="{FF2B5EF4-FFF2-40B4-BE49-F238E27FC236}">
                <a16:creationId xmlns:a16="http://schemas.microsoft.com/office/drawing/2014/main" id="{F6392F56-E016-54D0-0F24-A61ECB61FEBF}"/>
              </a:ext>
            </a:extLst>
          </p:cNvPr>
          <p:cNvSpPr>
            <a:spLocks noChangeArrowheads="1"/>
          </p:cNvSpPr>
          <p:nvPr/>
        </p:nvSpPr>
        <p:spPr bwMode="auto">
          <a:xfrm>
            <a:off x="838200" y="1294367"/>
            <a:ext cx="6928452" cy="18466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sng" strike="noStrike" cap="none" normalizeH="0" baseline="0" dirty="0">
                <a:ln>
                  <a:noFill/>
                </a:ln>
                <a:solidFill>
                  <a:schemeClr val="tx1"/>
                </a:solidFill>
                <a:effectLst/>
                <a:latin typeface="Arial" panose="020B0604020202020204" pitchFamily="34" charset="0"/>
                <a:ea typeface="Aptos" panose="020B0004020202020204" pitchFamily="34" charset="0"/>
                <a:cs typeface="Times New Roman" panose="02020603050405020304" pitchFamily="18" charset="0"/>
              </a:rPr>
              <a:t>COLLECTIONS</a:t>
            </a:r>
            <a:endParaRPr kumimoji="0" lang="en-US" altLang="en-US" sz="16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Aptos" panose="020B0004020202020204" pitchFamily="34" charset="0"/>
                <a:cs typeface="Aptos" panose="020B0004020202020204" pitchFamily="34" charset="0"/>
              </a:rPr>
              <a:t>OSI is an independent regulatory agency and collects fees and assessments from the insurance industry to fund operations and contributes to the NM General Fund and other agencies.  </a:t>
            </a:r>
            <a:endParaRPr kumimoji="0" lang="en-US" altLang="en-US" sz="16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600" b="0" i="0" u="none" strike="noStrike" cap="none" normalizeH="0" baseline="0" dirty="0">
                <a:ln>
                  <a:noFill/>
                </a:ln>
                <a:solidFill>
                  <a:schemeClr val="tx1"/>
                </a:solidFill>
                <a:effectLst/>
                <a:latin typeface="Arial" panose="020B0604020202020204" pitchFamily="34" charset="0"/>
                <a:ea typeface="Aptos" panose="020B0004020202020204" pitchFamily="34" charset="0"/>
                <a:cs typeface="Aptos" panose="020B0004020202020204" pitchFamily="34" charset="0"/>
              </a:rPr>
              <a:t>The Licensing Division is responsible for collections.</a:t>
            </a:r>
            <a:endParaRPr kumimoji="0" lang="en-US" altLang="en-US" sz="16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600" b="0" i="0" u="none" strike="noStrike" cap="none" normalizeH="0" baseline="0" dirty="0">
                <a:ln>
                  <a:noFill/>
                </a:ln>
                <a:solidFill>
                  <a:schemeClr val="tx1"/>
                </a:solidFill>
                <a:effectLst/>
                <a:latin typeface="Arial" panose="020B0604020202020204" pitchFamily="34" charset="0"/>
                <a:ea typeface="Aptos" panose="020B0004020202020204" pitchFamily="34" charset="0"/>
                <a:cs typeface="Aptos" panose="020B0004020202020204" pitchFamily="34" charset="0"/>
              </a:rPr>
              <a:t>OSI does not receive NM General Funds.</a:t>
            </a:r>
            <a:endParaRPr kumimoji="0" lang="en-US" altLang="en-US" sz="16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3073" name="Picture 9">
            <a:extLst>
              <a:ext uri="{FF2B5EF4-FFF2-40B4-BE49-F238E27FC236}">
                <a16:creationId xmlns:a16="http://schemas.microsoft.com/office/drawing/2014/main" id="{CAEE88F0-0A90-2687-14F5-24C99210AEA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0969" y="2916106"/>
            <a:ext cx="10510062" cy="2248786"/>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a:extLst>
              <a:ext uri="{FF2B5EF4-FFF2-40B4-BE49-F238E27FC236}">
                <a16:creationId xmlns:a16="http://schemas.microsoft.com/office/drawing/2014/main" id="{40F0824D-366D-EC90-8A0B-70B57BCEF2B8}"/>
              </a:ext>
            </a:extLst>
          </p:cNvPr>
          <p:cNvSpPr>
            <a:spLocks noChangeArrowheads="1"/>
          </p:cNvSpPr>
          <p:nvPr/>
        </p:nvSpPr>
        <p:spPr bwMode="auto">
          <a:xfrm>
            <a:off x="754913" y="5505134"/>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1"/>
                </a:solidFill>
                <a:effectLst/>
                <a:latin typeface="Arial" panose="020B0604020202020204" pitchFamily="34" charset="0"/>
                <a:ea typeface="Aptos" panose="020B0004020202020204" pitchFamily="34" charset="0"/>
                <a:cs typeface="Aptos" panose="020B0004020202020204" pitchFamily="34" charset="0"/>
              </a:rPr>
              <a:t>*</a:t>
            </a:r>
            <a:r>
              <a:rPr kumimoji="0" lang="en-US" altLang="en-US" sz="1100" b="1" i="0" u="none" strike="noStrike" cap="none" normalizeH="0" baseline="0" dirty="0">
                <a:ln>
                  <a:noFill/>
                </a:ln>
                <a:solidFill>
                  <a:schemeClr val="tx1"/>
                </a:solidFill>
                <a:effectLst/>
                <a:latin typeface="Arial" panose="020B0604020202020204" pitchFamily="34" charset="0"/>
                <a:ea typeface="Aptos" panose="020B0004020202020204" pitchFamily="34" charset="0"/>
                <a:cs typeface="Aptos" panose="020B0004020202020204" pitchFamily="34" charset="0"/>
              </a:rPr>
              <a:t>Note: Revenue collections fluctuate every other year due to license renewal periods</a:t>
            </a:r>
            <a:r>
              <a:rPr kumimoji="0" lang="en-US" altLang="en-US" sz="1200" b="1" i="0" u="none" strike="noStrike" cap="none" normalizeH="0" baseline="0" dirty="0">
                <a:ln>
                  <a:noFill/>
                </a:ln>
                <a:solidFill>
                  <a:schemeClr val="tx1"/>
                </a:solidFill>
                <a:effectLst/>
                <a:latin typeface="Arial" panose="020B0604020202020204" pitchFamily="34" charset="0"/>
                <a:ea typeface="Aptos" panose="020B0004020202020204" pitchFamily="34" charset="0"/>
                <a:cs typeface="Aptos" panose="020B0004020202020204" pitchFamily="34" charset="0"/>
              </a:rPr>
              <a: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7" name="Slide Number Placeholder 6">
            <a:extLst>
              <a:ext uri="{FF2B5EF4-FFF2-40B4-BE49-F238E27FC236}">
                <a16:creationId xmlns:a16="http://schemas.microsoft.com/office/drawing/2014/main" id="{F673BC69-2849-72DF-A6EC-38FD4C5665C9}"/>
              </a:ext>
            </a:extLst>
          </p:cNvPr>
          <p:cNvSpPr>
            <a:spLocks noGrp="1"/>
          </p:cNvSpPr>
          <p:nvPr>
            <p:ph type="sldNum" sz="quarter" idx="12"/>
          </p:nvPr>
        </p:nvSpPr>
        <p:spPr/>
        <p:txBody>
          <a:bodyPr/>
          <a:lstStyle/>
          <a:p>
            <a:fld id="{E91A3C59-F9F5-46E0-ABFE-CCAA49754BED}" type="slidenum">
              <a:rPr lang="en-US" smtClean="0"/>
              <a:t>4</a:t>
            </a:fld>
            <a:endParaRPr lang="en-US"/>
          </a:p>
        </p:txBody>
      </p:sp>
    </p:spTree>
    <p:extLst>
      <p:ext uri="{BB962C8B-B14F-4D97-AF65-F5344CB8AC3E}">
        <p14:creationId xmlns:p14="http://schemas.microsoft.com/office/powerpoint/2010/main" val="295437671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06C404D-653F-CFDF-AC99-689A41EF34ED}"/>
              </a:ext>
            </a:extLst>
          </p:cNvPr>
          <p:cNvPicPr>
            <a:picLocks noChangeAspect="1"/>
          </p:cNvPicPr>
          <p:nvPr/>
        </p:nvPicPr>
        <p:blipFill>
          <a:blip r:embed="rId2"/>
          <a:stretch>
            <a:fillRect/>
          </a:stretch>
        </p:blipFill>
        <p:spPr>
          <a:xfrm>
            <a:off x="475488" y="393194"/>
            <a:ext cx="7045879" cy="2999230"/>
          </a:xfrm>
          <a:prstGeom prst="rect">
            <a:avLst/>
          </a:prstGeom>
        </p:spPr>
      </p:pic>
      <p:sp>
        <p:nvSpPr>
          <p:cNvPr id="4" name="Rectangle 2">
            <a:extLst>
              <a:ext uri="{FF2B5EF4-FFF2-40B4-BE49-F238E27FC236}">
                <a16:creationId xmlns:a16="http://schemas.microsoft.com/office/drawing/2014/main" id="{813C0C75-C3AD-18FE-448C-53BDFC2CEBBF}"/>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a:ln>
                  <a:noFill/>
                </a:ln>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rPr>
              <a:t>In CY25</a:t>
            </a:r>
            <a:r>
              <a:rPr kumimoji="0" lang="en-US" altLang="en-US" sz="1200" b="0" i="0" u="none" strike="noStrike" cap="none" normalizeH="0" baseline="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aphicFrame>
        <p:nvGraphicFramePr>
          <p:cNvPr id="5" name="Chart 4">
            <a:extLst>
              <a:ext uri="{FF2B5EF4-FFF2-40B4-BE49-F238E27FC236}">
                <a16:creationId xmlns:a16="http://schemas.microsoft.com/office/drawing/2014/main" id="{4EE7024D-F705-2FBE-3336-D87BCC30FEB3}"/>
              </a:ext>
            </a:extLst>
          </p:cNvPr>
          <p:cNvGraphicFramePr/>
          <p:nvPr/>
        </p:nvGraphicFramePr>
        <p:xfrm>
          <a:off x="603505" y="3547874"/>
          <a:ext cx="4818888" cy="2916932"/>
        </p:xfrm>
        <a:graphic>
          <a:graphicData uri="http://schemas.openxmlformats.org/drawingml/2006/chart">
            <c:chart xmlns:c="http://schemas.openxmlformats.org/drawingml/2006/chart" xmlns:r="http://schemas.openxmlformats.org/officeDocument/2006/relationships" r:id="rId3"/>
          </a:graphicData>
        </a:graphic>
      </p:graphicFrame>
      <p:sp>
        <p:nvSpPr>
          <p:cNvPr id="6" name="Rectangle 3">
            <a:extLst>
              <a:ext uri="{FF2B5EF4-FFF2-40B4-BE49-F238E27FC236}">
                <a16:creationId xmlns:a16="http://schemas.microsoft.com/office/drawing/2014/main" id="{C732B964-6D45-3654-4E89-1A1A4AA1203E}"/>
              </a:ext>
            </a:extLst>
          </p:cNvPr>
          <p:cNvSpPr>
            <a:spLocks noChangeArrowheads="1"/>
          </p:cNvSpPr>
          <p:nvPr/>
        </p:nvSpPr>
        <p:spPr bwMode="auto">
          <a:xfrm>
            <a:off x="914400" y="37719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 name="Slide Number Placeholder 1">
            <a:extLst>
              <a:ext uri="{FF2B5EF4-FFF2-40B4-BE49-F238E27FC236}">
                <a16:creationId xmlns:a16="http://schemas.microsoft.com/office/drawing/2014/main" id="{E57F3866-E59A-5554-D1EA-A9C6363803A9}"/>
              </a:ext>
            </a:extLst>
          </p:cNvPr>
          <p:cNvSpPr>
            <a:spLocks noGrp="1"/>
          </p:cNvSpPr>
          <p:nvPr>
            <p:ph type="sldNum" sz="quarter" idx="12"/>
          </p:nvPr>
        </p:nvSpPr>
        <p:spPr/>
        <p:txBody>
          <a:bodyPr/>
          <a:lstStyle/>
          <a:p>
            <a:fld id="{E91A3C59-F9F5-46E0-ABFE-CCAA49754BED}" type="slidenum">
              <a:rPr lang="en-US" smtClean="0"/>
              <a:t>40</a:t>
            </a:fld>
            <a:endParaRPr lang="en-US"/>
          </a:p>
        </p:txBody>
      </p:sp>
    </p:spTree>
    <p:extLst>
      <p:ext uri="{BB962C8B-B14F-4D97-AF65-F5344CB8AC3E}">
        <p14:creationId xmlns:p14="http://schemas.microsoft.com/office/powerpoint/2010/main" val="176319741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208E61-8C73-614C-109D-EC2B4C877337}"/>
              </a:ext>
            </a:extLst>
          </p:cNvPr>
          <p:cNvSpPr>
            <a:spLocks noGrp="1"/>
          </p:cNvSpPr>
          <p:nvPr>
            <p:ph type="title"/>
          </p:nvPr>
        </p:nvSpPr>
        <p:spPr/>
        <p:txBody>
          <a:bodyPr/>
          <a:lstStyle/>
          <a:p>
            <a:pPr algn="ctr"/>
            <a:r>
              <a:rPr lang="en-US" b="1" dirty="0"/>
              <a:t>Achievements</a:t>
            </a:r>
            <a:endParaRPr lang="en-US" dirty="0"/>
          </a:p>
        </p:txBody>
      </p:sp>
      <p:sp>
        <p:nvSpPr>
          <p:cNvPr id="3" name="Content Placeholder 2">
            <a:extLst>
              <a:ext uri="{FF2B5EF4-FFF2-40B4-BE49-F238E27FC236}">
                <a16:creationId xmlns:a16="http://schemas.microsoft.com/office/drawing/2014/main" id="{BE365935-7106-B888-5A72-17C1EFC91927}"/>
              </a:ext>
            </a:extLst>
          </p:cNvPr>
          <p:cNvSpPr>
            <a:spLocks noGrp="1"/>
          </p:cNvSpPr>
          <p:nvPr>
            <p:ph idx="1"/>
          </p:nvPr>
        </p:nvSpPr>
        <p:spPr/>
        <p:txBody>
          <a:bodyPr>
            <a:normAutofit fontScale="70000" lnSpcReduction="20000"/>
          </a:bodyPr>
          <a:lstStyle/>
          <a:p>
            <a:pPr marL="0" indent="0">
              <a:lnSpc>
                <a:spcPct val="115000"/>
              </a:lnSpc>
              <a:spcAft>
                <a:spcPts val="800"/>
              </a:spcAft>
              <a:buNone/>
            </a:pPr>
            <a:r>
              <a:rPr lang="en-US" sz="1800" b="1" kern="100" dirty="0">
                <a:effectLst/>
                <a:latin typeface="Times New Roman" panose="02020603050405020304" pitchFamily="18" charset="0"/>
                <a:ea typeface="Aptos" panose="020B0004020202020204" pitchFamily="34" charset="0"/>
                <a:cs typeface="Times New Roman" panose="02020603050405020304" pitchFamily="18" charset="0"/>
              </a:rPr>
              <a:t>Strategic Recognition &amp; Public Impact</a:t>
            </a:r>
            <a:endParaRPr lang="en-US" b="1" kern="100" dirty="0">
              <a:latin typeface="Times New Roman" panose="02020603050405020304" pitchFamily="18" charset="0"/>
              <a:ea typeface="Aptos" panose="020B0004020202020204" pitchFamily="34" charset="0"/>
              <a:cs typeface="Times New Roman" panose="02020603050405020304" pitchFamily="18" charset="0"/>
            </a:endParaRPr>
          </a:p>
          <a:p>
            <a:pPr>
              <a:lnSpc>
                <a:spcPct val="115000"/>
              </a:lnSpc>
              <a:spcAft>
                <a:spcPts val="800"/>
              </a:spcAft>
            </a:pP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Earned major statewide and national recognition, including the Governor’s Medal of Valor and the Prosecutor of the Year Award.</a:t>
            </a:r>
            <a:endParaRPr lang="en-US" sz="1800" kern="100" dirty="0">
              <a:latin typeface="Times New Roman" panose="02020603050405020304" pitchFamily="18" charset="0"/>
              <a:ea typeface="Aptos" panose="020B0004020202020204" pitchFamily="34" charset="0"/>
              <a:cs typeface="Times New Roman" panose="02020603050405020304" pitchFamily="18" charset="0"/>
            </a:endParaRPr>
          </a:p>
          <a:p>
            <a:pPr>
              <a:lnSpc>
                <a:spcPct val="115000"/>
              </a:lnSpc>
              <a:spcAft>
                <a:spcPts val="800"/>
              </a:spcAft>
            </a:pP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Expanded community outreach with strong visibility at major New Mexico events (Balloon Fiesta, State Fair, Zozobra, VIN‑etchings).</a:t>
            </a:r>
            <a:endParaRPr lang="en-US" sz="1800" kern="100" dirty="0">
              <a:latin typeface="Times New Roman" panose="02020603050405020304" pitchFamily="18" charset="0"/>
              <a:ea typeface="Aptos" panose="020B0004020202020204" pitchFamily="34" charset="0"/>
              <a:cs typeface="Times New Roman" panose="02020603050405020304" pitchFamily="18" charset="0"/>
            </a:endParaRPr>
          </a:p>
          <a:p>
            <a:pPr>
              <a:lnSpc>
                <a:spcPct val="115000"/>
              </a:lnSpc>
              <a:spcAft>
                <a:spcPts val="800"/>
              </a:spcAft>
            </a:pP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Credited by Albuquerque Police Department for contributing to a measurable reduction in auto theft.</a:t>
            </a:r>
            <a:endParaRPr lang="en-US" sz="1800" kern="100" dirty="0">
              <a:latin typeface="Times New Roman" panose="02020603050405020304" pitchFamily="18" charset="0"/>
              <a:ea typeface="Aptos" panose="020B0004020202020204" pitchFamily="34" charset="0"/>
              <a:cs typeface="Times New Roman" panose="02020603050405020304" pitchFamily="18" charset="0"/>
            </a:endParaRPr>
          </a:p>
          <a:p>
            <a:pPr>
              <a:lnSpc>
                <a:spcPct val="115000"/>
              </a:lnSpc>
              <a:spcAft>
                <a:spcPts val="800"/>
              </a:spcAft>
            </a:pP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Demonstrated readiness and inter‑agency coordination during 2025 Ruidoso flooding deployment</a:t>
            </a:r>
          </a:p>
          <a:p>
            <a:pPr marL="0" indent="0">
              <a:lnSpc>
                <a:spcPct val="115000"/>
              </a:lnSpc>
              <a:spcAft>
                <a:spcPts val="800"/>
              </a:spcAft>
              <a:buNone/>
            </a:pPr>
            <a:r>
              <a:rPr lang="en-US" sz="1800" b="1" kern="100" dirty="0">
                <a:latin typeface="Times New Roman" panose="02020603050405020304" pitchFamily="18" charset="0"/>
                <a:ea typeface="Aptos" panose="020B0004020202020204" pitchFamily="34" charset="0"/>
                <a:cs typeface="Times New Roman" panose="02020603050405020304" pitchFamily="18" charset="0"/>
              </a:rPr>
              <a:t>Operational Excellence and Capacity Growth</a:t>
            </a:r>
          </a:p>
          <a:p>
            <a:pPr>
              <a:lnSpc>
                <a:spcPct val="115000"/>
              </a:lnSpc>
              <a:spcAft>
                <a:spcPts val="800"/>
              </a:spcAft>
            </a:pP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Special Agents achieved Certified Insurance Fraud Investigator (CIFI) credentials; IFLED now provides the certification locally.</a:t>
            </a:r>
            <a:endParaRPr lang="en-US" sz="1800" kern="100" dirty="0">
              <a:latin typeface="Times New Roman" panose="02020603050405020304" pitchFamily="18" charset="0"/>
              <a:ea typeface="Aptos" panose="020B0004020202020204" pitchFamily="34" charset="0"/>
              <a:cs typeface="Times New Roman" panose="02020603050405020304" pitchFamily="18" charset="0"/>
            </a:endParaRPr>
          </a:p>
          <a:p>
            <a:pPr>
              <a:lnSpc>
                <a:spcPct val="115000"/>
              </a:lnSpc>
              <a:spcAft>
                <a:spcPts val="800"/>
              </a:spcAft>
            </a:pP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Modernized case‑management system improving detection of fraud rings, trend analysis, and case efficiency.</a:t>
            </a:r>
            <a:endParaRPr lang="en-US" sz="1800" kern="100" dirty="0">
              <a:latin typeface="Times New Roman" panose="02020603050405020304" pitchFamily="18" charset="0"/>
              <a:ea typeface="Aptos" panose="020B0004020202020204" pitchFamily="34" charset="0"/>
              <a:cs typeface="Times New Roman" panose="02020603050405020304" pitchFamily="18" charset="0"/>
            </a:endParaRPr>
          </a:p>
          <a:p>
            <a:pPr>
              <a:lnSpc>
                <a:spcPct val="115000"/>
              </a:lnSpc>
              <a:spcAft>
                <a:spcPts val="800"/>
              </a:spcAft>
            </a:pP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Maintains national leadership through active participation in the National Coalition Against Insurance Fraud and a seat on the NAIC Anti‑Fraud Task Force.</a:t>
            </a:r>
            <a:endParaRPr lang="en-US" sz="1800" kern="100" dirty="0">
              <a:latin typeface="Times New Roman" panose="02020603050405020304" pitchFamily="18" charset="0"/>
              <a:ea typeface="Aptos" panose="020B0004020202020204" pitchFamily="34" charset="0"/>
              <a:cs typeface="Times New Roman" panose="02020603050405020304" pitchFamily="18" charset="0"/>
            </a:endParaRPr>
          </a:p>
          <a:p>
            <a:pPr>
              <a:lnSpc>
                <a:spcPct val="115000"/>
              </a:lnSpc>
              <a:spcAft>
                <a:spcPts val="800"/>
              </a:spcAft>
            </a:pP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Re‑accredited in 2026 as a recognized law‑enforcement agency; gained an additional Special Agent FTE to expand investigative capacity.</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15000"/>
              </a:lnSpc>
              <a:spcAft>
                <a:spcPts val="800"/>
              </a:spcAft>
              <a:buNone/>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C4F4A0D2-847A-2123-16E9-191B50953115}"/>
              </a:ext>
            </a:extLst>
          </p:cNvPr>
          <p:cNvSpPr>
            <a:spLocks noGrp="1"/>
          </p:cNvSpPr>
          <p:nvPr>
            <p:ph type="sldNum" sz="quarter" idx="12"/>
          </p:nvPr>
        </p:nvSpPr>
        <p:spPr/>
        <p:txBody>
          <a:bodyPr/>
          <a:lstStyle/>
          <a:p>
            <a:fld id="{E91A3C59-F9F5-46E0-ABFE-CCAA49754BED}" type="slidenum">
              <a:rPr lang="en-US" smtClean="0"/>
              <a:t>41</a:t>
            </a:fld>
            <a:endParaRPr lang="en-US"/>
          </a:p>
        </p:txBody>
      </p:sp>
    </p:spTree>
    <p:extLst>
      <p:ext uri="{BB962C8B-B14F-4D97-AF65-F5344CB8AC3E}">
        <p14:creationId xmlns:p14="http://schemas.microsoft.com/office/powerpoint/2010/main" val="218716409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7D03560A-4352-70D2-CB93-4237EE8882C0}"/>
              </a:ext>
            </a:extLst>
          </p:cNvPr>
          <p:cNvSpPr>
            <a:spLocks noGrp="1"/>
          </p:cNvSpPr>
          <p:nvPr>
            <p:ph type="title"/>
          </p:nvPr>
        </p:nvSpPr>
        <p:spPr>
          <a:xfrm>
            <a:off x="1371599" y="294538"/>
            <a:ext cx="9895951" cy="1033669"/>
          </a:xfrm>
        </p:spPr>
        <p:txBody>
          <a:bodyPr vert="horz" lIns="91440" tIns="45720" rIns="91440" bIns="45720" rtlCol="0" anchor="ctr">
            <a:normAutofit/>
          </a:bodyPr>
          <a:lstStyle/>
          <a:p>
            <a:r>
              <a:rPr lang="en-US" sz="4000" kern="1200">
                <a:solidFill>
                  <a:srgbClr val="FFFFFF"/>
                </a:solidFill>
                <a:latin typeface="+mj-lt"/>
                <a:ea typeface="+mj-ea"/>
                <a:cs typeface="+mj-cs"/>
              </a:rPr>
              <a:t>Legislation and Enforcement </a:t>
            </a:r>
          </a:p>
        </p:txBody>
      </p:sp>
      <p:sp>
        <p:nvSpPr>
          <p:cNvPr id="3" name="TextBox 2">
            <a:extLst>
              <a:ext uri="{FF2B5EF4-FFF2-40B4-BE49-F238E27FC236}">
                <a16:creationId xmlns:a16="http://schemas.microsoft.com/office/drawing/2014/main" id="{E7B9B439-846A-5EC4-24FB-C66C55D47790}"/>
              </a:ext>
            </a:extLst>
          </p:cNvPr>
          <p:cNvSpPr txBox="1"/>
          <p:nvPr/>
        </p:nvSpPr>
        <p:spPr>
          <a:xfrm>
            <a:off x="1371599" y="2318197"/>
            <a:ext cx="9724031" cy="3683358"/>
          </a:xfrm>
          <a:prstGeom prst="rect">
            <a:avLst/>
          </a:prstGeom>
        </p:spPr>
        <p:txBody>
          <a:bodyPr vert="horz" lIns="91440" tIns="45720" rIns="91440" bIns="45720" rtlCol="0" anchor="ctr">
            <a:normAutofit/>
          </a:bodyPr>
          <a:lstStyle/>
          <a:p>
            <a:pPr marL="0" marR="0" indent="-228600">
              <a:lnSpc>
                <a:spcPct val="90000"/>
              </a:lnSpc>
              <a:spcAft>
                <a:spcPts val="800"/>
              </a:spcAft>
              <a:buFont typeface="Arial" panose="020B0604020202020204" pitchFamily="34" charset="0"/>
              <a:buChar char="•"/>
            </a:pPr>
            <a:r>
              <a:rPr lang="en-US" sz="2000" b="1">
                <a:effectLst/>
              </a:rPr>
              <a:t>Legislative &amp; Enforcement Advancement</a:t>
            </a:r>
            <a:br>
              <a:rPr lang="en-US" sz="2000">
                <a:effectLst/>
              </a:rPr>
            </a:br>
            <a:r>
              <a:rPr lang="en-US" sz="2000">
                <a:effectLst/>
              </a:rPr>
              <a:t>• Passage of HB 8 (2025) expanded enforcement authority for auto‑theft‑related crimes, strengthening statewide deterrence and prosecutorial capability.</a:t>
            </a:r>
            <a:br>
              <a:rPr lang="en-US" sz="2000">
                <a:effectLst/>
              </a:rPr>
            </a:br>
            <a:endParaRPr lang="en-US" sz="2000">
              <a:effectLst/>
            </a:endParaRPr>
          </a:p>
        </p:txBody>
      </p:sp>
      <p:sp>
        <p:nvSpPr>
          <p:cNvPr id="2" name="Slide Number Placeholder 1">
            <a:extLst>
              <a:ext uri="{FF2B5EF4-FFF2-40B4-BE49-F238E27FC236}">
                <a16:creationId xmlns:a16="http://schemas.microsoft.com/office/drawing/2014/main" id="{DF12A746-E7B8-9240-EE3D-8CAD2665162E}"/>
              </a:ext>
            </a:extLst>
          </p:cNvPr>
          <p:cNvSpPr>
            <a:spLocks noGrp="1"/>
          </p:cNvSpPr>
          <p:nvPr>
            <p:ph type="sldNum" sz="quarter" idx="12"/>
          </p:nvPr>
        </p:nvSpPr>
        <p:spPr>
          <a:xfrm>
            <a:off x="11704320" y="6455431"/>
            <a:ext cx="445913" cy="365125"/>
          </a:xfrm>
        </p:spPr>
        <p:txBody>
          <a:bodyPr vert="horz" lIns="91440" tIns="45720" rIns="91440" bIns="45720" rtlCol="0" anchor="ctr">
            <a:normAutofit/>
          </a:bodyPr>
          <a:lstStyle/>
          <a:p>
            <a:pPr>
              <a:spcAft>
                <a:spcPts val="600"/>
              </a:spcAft>
            </a:pPr>
            <a:fld id="{E91A3C59-F9F5-46E0-ABFE-CCAA49754BED}" type="slidenum">
              <a:rPr lang="en-US" sz="1100">
                <a:solidFill>
                  <a:schemeClr val="tx1">
                    <a:lumMod val="50000"/>
                    <a:lumOff val="50000"/>
                  </a:schemeClr>
                </a:solidFill>
              </a:rPr>
              <a:pPr>
                <a:spcAft>
                  <a:spcPts val="600"/>
                </a:spcAft>
              </a:pPr>
              <a:t>42</a:t>
            </a:fld>
            <a:endParaRPr lang="en-US" sz="1100">
              <a:solidFill>
                <a:schemeClr val="tx1">
                  <a:lumMod val="50000"/>
                  <a:lumOff val="50000"/>
                </a:schemeClr>
              </a:solidFill>
            </a:endParaRPr>
          </a:p>
        </p:txBody>
      </p:sp>
    </p:spTree>
    <p:extLst>
      <p:ext uri="{BB962C8B-B14F-4D97-AF65-F5344CB8AC3E}">
        <p14:creationId xmlns:p14="http://schemas.microsoft.com/office/powerpoint/2010/main" val="367564726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p:cNvSpPr>
            <a:spLocks noGrp="1"/>
          </p:cNvSpPr>
          <p:nvPr>
            <p:ph type="ctrTitle"/>
          </p:nvPr>
        </p:nvSpPr>
        <p:spPr>
          <a:xfrm>
            <a:off x="1314824" y="735106"/>
            <a:ext cx="10053763" cy="2928470"/>
          </a:xfrm>
        </p:spPr>
        <p:txBody>
          <a:bodyPr anchor="b">
            <a:normAutofit/>
          </a:bodyPr>
          <a:lstStyle/>
          <a:p>
            <a:pPr algn="l"/>
            <a:r>
              <a:rPr lang="en-US" sz="4800">
                <a:solidFill>
                  <a:srgbClr val="FFFFFF"/>
                </a:solidFill>
              </a:rPr>
              <a:t>OSI Title Bureau Overview</a:t>
            </a:r>
          </a:p>
        </p:txBody>
      </p:sp>
      <p:sp>
        <p:nvSpPr>
          <p:cNvPr id="3" name="Slide Number Placeholder 2">
            <a:extLst>
              <a:ext uri="{FF2B5EF4-FFF2-40B4-BE49-F238E27FC236}">
                <a16:creationId xmlns:a16="http://schemas.microsoft.com/office/drawing/2014/main" id="{A4FEC267-A69E-7396-2F86-CB6AE00356BF}"/>
              </a:ext>
            </a:extLst>
          </p:cNvPr>
          <p:cNvSpPr>
            <a:spLocks noGrp="1"/>
          </p:cNvSpPr>
          <p:nvPr>
            <p:ph type="sldNum" sz="quarter" idx="12"/>
          </p:nvPr>
        </p:nvSpPr>
        <p:spPr/>
        <p:txBody>
          <a:bodyPr/>
          <a:lstStyle/>
          <a:p>
            <a:fld id="{E91A3C59-F9F5-46E0-ABFE-CCAA49754BED}" type="slidenum">
              <a:rPr lang="en-US" smtClean="0"/>
              <a:t>43</a:t>
            </a:fld>
            <a:endParaRPr lang="en-US"/>
          </a:p>
        </p:txBody>
      </p:sp>
    </p:spTree>
    <p:extLst>
      <p:ext uri="{BB962C8B-B14F-4D97-AF65-F5344CB8AC3E}">
        <p14:creationId xmlns:p14="http://schemas.microsoft.com/office/powerpoint/2010/main" val="40282906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66722" y="586855"/>
            <a:ext cx="3201366" cy="3387497"/>
          </a:xfrm>
        </p:spPr>
        <p:txBody>
          <a:bodyPr anchor="b">
            <a:normAutofit/>
          </a:bodyPr>
          <a:lstStyle/>
          <a:p>
            <a:pPr algn="r"/>
            <a:r>
              <a:rPr lang="en-US" sz="4000">
                <a:solidFill>
                  <a:srgbClr val="FFFFFF"/>
                </a:solidFill>
              </a:rPr>
              <a:t>Staffing, Inspections &amp; Audits</a:t>
            </a:r>
          </a:p>
        </p:txBody>
      </p:sp>
      <p:sp>
        <p:nvSpPr>
          <p:cNvPr id="3" name="Content Placeholder 2"/>
          <p:cNvSpPr>
            <a:spLocks noGrp="1"/>
          </p:cNvSpPr>
          <p:nvPr>
            <p:ph idx="1"/>
          </p:nvPr>
        </p:nvSpPr>
        <p:spPr>
          <a:xfrm>
            <a:off x="4810259" y="649480"/>
            <a:ext cx="6555347" cy="5546047"/>
          </a:xfrm>
        </p:spPr>
        <p:txBody>
          <a:bodyPr anchor="ctr">
            <a:normAutofit/>
          </a:bodyPr>
          <a:lstStyle/>
          <a:p>
            <a:r>
              <a:rPr lang="en-US" sz="2000"/>
              <a:t>Staff increased from 3 employees (2023) to 5 employees (2026, 1 vacant)</a:t>
            </a:r>
          </a:p>
          <a:p>
            <a:pPr lvl="1"/>
            <a:r>
              <a:rPr lang="en-US" sz="2000"/>
              <a:t>Team: 1 Bureau Chief, 1 Compliance Officer Supervisor, 3 Compliance Officers</a:t>
            </a:r>
          </a:p>
          <a:p>
            <a:pPr lvl="1"/>
            <a:r>
              <a:rPr lang="en-US" sz="2000"/>
              <a:t>Title plant inspections grew from 230 (2023) to 276 (2025)</a:t>
            </a:r>
          </a:p>
          <a:p>
            <a:pPr lvl="1"/>
            <a:r>
              <a:rPr lang="en-US" sz="2000"/>
              <a:t>Escrow audits increased from 810 (2023) to 1,612 (2025)</a:t>
            </a:r>
          </a:p>
        </p:txBody>
      </p:sp>
      <p:sp>
        <p:nvSpPr>
          <p:cNvPr id="4" name="Slide Number Placeholder 3">
            <a:extLst>
              <a:ext uri="{FF2B5EF4-FFF2-40B4-BE49-F238E27FC236}">
                <a16:creationId xmlns:a16="http://schemas.microsoft.com/office/drawing/2014/main" id="{FF9B0825-294F-D111-0577-BAAE30C2500A}"/>
              </a:ext>
            </a:extLst>
          </p:cNvPr>
          <p:cNvSpPr>
            <a:spLocks noGrp="1"/>
          </p:cNvSpPr>
          <p:nvPr>
            <p:ph type="sldNum" sz="quarter" idx="12"/>
          </p:nvPr>
        </p:nvSpPr>
        <p:spPr/>
        <p:txBody>
          <a:bodyPr/>
          <a:lstStyle/>
          <a:p>
            <a:fld id="{E91A3C59-F9F5-46E0-ABFE-CCAA49754BED}" type="slidenum">
              <a:rPr lang="en-US" smtClean="0"/>
              <a:t>44</a:t>
            </a:fld>
            <a:endParaRPr lang="en-US"/>
          </a:p>
        </p:txBody>
      </p:sp>
    </p:spTree>
    <p:extLst>
      <p:ext uri="{BB962C8B-B14F-4D97-AF65-F5344CB8AC3E}">
        <p14:creationId xmlns:p14="http://schemas.microsoft.com/office/powerpoint/2010/main" val="327139242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826396" y="586855"/>
            <a:ext cx="4230100" cy="3387497"/>
          </a:xfrm>
        </p:spPr>
        <p:txBody>
          <a:bodyPr anchor="b">
            <a:normAutofit/>
          </a:bodyPr>
          <a:lstStyle/>
          <a:p>
            <a:pPr algn="r"/>
            <a:r>
              <a:rPr lang="en-US" sz="4000">
                <a:solidFill>
                  <a:srgbClr val="FFFFFF"/>
                </a:solidFill>
              </a:rPr>
              <a:t>Regulatory &amp; Financial Highlights</a:t>
            </a:r>
          </a:p>
        </p:txBody>
      </p:sp>
      <p:sp>
        <p:nvSpPr>
          <p:cNvPr id="3" name="Content Placeholder 2"/>
          <p:cNvSpPr>
            <a:spLocks noGrp="1"/>
          </p:cNvSpPr>
          <p:nvPr>
            <p:ph idx="1"/>
          </p:nvPr>
        </p:nvSpPr>
        <p:spPr>
          <a:xfrm>
            <a:off x="6503158" y="649480"/>
            <a:ext cx="4862447" cy="5546047"/>
          </a:xfrm>
        </p:spPr>
        <p:txBody>
          <a:bodyPr anchor="ctr">
            <a:normAutofit/>
          </a:bodyPr>
          <a:lstStyle/>
          <a:p>
            <a:r>
              <a:rPr lang="en-US" sz="2000"/>
              <a:t>2024 Rule Hearing: All 95 title insurance forms rewritten and updated</a:t>
            </a:r>
          </a:p>
          <a:p>
            <a:pPr lvl="1"/>
            <a:r>
              <a:rPr lang="en-US" sz="2000"/>
              <a:t>2024 Premium split changed to 81% agent / 19% underwriter (up to $3M)</a:t>
            </a:r>
          </a:p>
          <a:p>
            <a:pPr lvl="1"/>
            <a:r>
              <a:rPr lang="en-US" sz="2000"/>
              <a:t>Statutory assessments decreased: $1,044,700 (2024) → $1,018,974 (2026)</a:t>
            </a:r>
          </a:p>
          <a:p>
            <a:pPr lvl="1"/>
            <a:r>
              <a:rPr lang="en-US" sz="2000"/>
              <a:t>FY26 enforcement actions total: $86,750</a:t>
            </a:r>
          </a:p>
        </p:txBody>
      </p:sp>
      <p:sp>
        <p:nvSpPr>
          <p:cNvPr id="4" name="Slide Number Placeholder 3">
            <a:extLst>
              <a:ext uri="{FF2B5EF4-FFF2-40B4-BE49-F238E27FC236}">
                <a16:creationId xmlns:a16="http://schemas.microsoft.com/office/drawing/2014/main" id="{CD35FD2B-59DF-D7F0-D3B7-E5349A8F7D1B}"/>
              </a:ext>
            </a:extLst>
          </p:cNvPr>
          <p:cNvSpPr>
            <a:spLocks noGrp="1"/>
          </p:cNvSpPr>
          <p:nvPr>
            <p:ph type="sldNum" sz="quarter" idx="12"/>
          </p:nvPr>
        </p:nvSpPr>
        <p:spPr/>
        <p:txBody>
          <a:bodyPr/>
          <a:lstStyle/>
          <a:p>
            <a:fld id="{E91A3C59-F9F5-46E0-ABFE-CCAA49754BED}" type="slidenum">
              <a:rPr lang="en-US" smtClean="0"/>
              <a:t>45</a:t>
            </a:fld>
            <a:endParaRPr lang="en-US"/>
          </a:p>
        </p:txBody>
      </p:sp>
    </p:spTree>
    <p:extLst>
      <p:ext uri="{BB962C8B-B14F-4D97-AF65-F5344CB8AC3E}">
        <p14:creationId xmlns:p14="http://schemas.microsoft.com/office/powerpoint/2010/main" val="275138599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C03EDB9B-168A-9227-048E-8665C260A537}"/>
              </a:ext>
            </a:extLst>
          </p:cNvPr>
          <p:cNvSpPr>
            <a:spLocks noGrp="1"/>
          </p:cNvSpPr>
          <p:nvPr>
            <p:ph type="title"/>
          </p:nvPr>
        </p:nvSpPr>
        <p:spPr>
          <a:xfrm>
            <a:off x="1314824" y="735106"/>
            <a:ext cx="10053763" cy="2928470"/>
          </a:xfrm>
        </p:spPr>
        <p:txBody>
          <a:bodyPr vert="horz" lIns="91440" tIns="45720" rIns="91440" bIns="45720" rtlCol="0" anchor="b">
            <a:normAutofit/>
          </a:bodyPr>
          <a:lstStyle/>
          <a:p>
            <a:r>
              <a:rPr lang="en-US" sz="4800" kern="1200">
                <a:solidFill>
                  <a:srgbClr val="FFFFFF"/>
                </a:solidFill>
                <a:latin typeface="+mj-lt"/>
                <a:ea typeface="+mj-ea"/>
                <a:cs typeface="+mj-cs"/>
              </a:rPr>
              <a:t>Information Technology</a:t>
            </a:r>
          </a:p>
        </p:txBody>
      </p:sp>
      <p:sp>
        <p:nvSpPr>
          <p:cNvPr id="4" name="Slide Number Placeholder 3">
            <a:extLst>
              <a:ext uri="{FF2B5EF4-FFF2-40B4-BE49-F238E27FC236}">
                <a16:creationId xmlns:a16="http://schemas.microsoft.com/office/drawing/2014/main" id="{37085570-1CDD-B638-FA47-5459B1ADFD84}"/>
              </a:ext>
            </a:extLst>
          </p:cNvPr>
          <p:cNvSpPr>
            <a:spLocks noGrp="1"/>
          </p:cNvSpPr>
          <p:nvPr>
            <p:ph type="sldNum" sz="quarter" idx="12"/>
          </p:nvPr>
        </p:nvSpPr>
        <p:spPr>
          <a:xfrm>
            <a:off x="11704320" y="6446837"/>
            <a:ext cx="448056" cy="365125"/>
          </a:xfrm>
        </p:spPr>
        <p:txBody>
          <a:bodyPr vert="horz" lIns="91440" tIns="45720" rIns="91440" bIns="45720" rtlCol="0" anchor="ctr">
            <a:normAutofit/>
          </a:bodyPr>
          <a:lstStyle/>
          <a:p>
            <a:pPr>
              <a:spcAft>
                <a:spcPts val="600"/>
              </a:spcAft>
            </a:pPr>
            <a:fld id="{E91A3C59-F9F5-46E0-ABFE-CCAA49754BED}" type="slidenum">
              <a:rPr lang="en-US" sz="1100">
                <a:solidFill>
                  <a:schemeClr val="tx1">
                    <a:lumMod val="50000"/>
                    <a:lumOff val="50000"/>
                  </a:schemeClr>
                </a:solidFill>
              </a:rPr>
              <a:pPr>
                <a:spcAft>
                  <a:spcPts val="600"/>
                </a:spcAft>
              </a:pPr>
              <a:t>46</a:t>
            </a:fld>
            <a:endParaRPr lang="en-US" sz="1100">
              <a:solidFill>
                <a:schemeClr val="tx1">
                  <a:lumMod val="50000"/>
                  <a:lumOff val="50000"/>
                </a:schemeClr>
              </a:solidFill>
            </a:endParaRPr>
          </a:p>
        </p:txBody>
      </p:sp>
    </p:spTree>
    <p:extLst>
      <p:ext uri="{BB962C8B-B14F-4D97-AF65-F5344CB8AC3E}">
        <p14:creationId xmlns:p14="http://schemas.microsoft.com/office/powerpoint/2010/main" val="273712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371597" y="348865"/>
            <a:ext cx="10044023" cy="877729"/>
          </a:xfrm>
        </p:spPr>
        <p:txBody>
          <a:bodyPr anchor="ctr">
            <a:normAutofit/>
          </a:bodyPr>
          <a:lstStyle/>
          <a:p>
            <a:r>
              <a:rPr lang="en-US" sz="4000">
                <a:solidFill>
                  <a:srgbClr val="FFFFFF"/>
                </a:solidFill>
              </a:rPr>
              <a:t>Cybersecurity Incident</a:t>
            </a:r>
          </a:p>
        </p:txBody>
      </p:sp>
      <p:graphicFrame>
        <p:nvGraphicFramePr>
          <p:cNvPr id="5" name="Content Placeholder 2">
            <a:extLst>
              <a:ext uri="{FF2B5EF4-FFF2-40B4-BE49-F238E27FC236}">
                <a16:creationId xmlns:a16="http://schemas.microsoft.com/office/drawing/2014/main" id="{EF9087F9-BBF3-B97F-247F-D35B2D47B2DC}"/>
              </a:ext>
            </a:extLst>
          </p:cNvPr>
          <p:cNvGraphicFramePr>
            <a:graphicFrameLocks noGrp="1"/>
          </p:cNvGraphicFramePr>
          <p:nvPr>
            <p:ph idx="1"/>
            <p:extLst>
              <p:ext uri="{D42A27DB-BD31-4B8C-83A1-F6EECF244321}">
                <p14:modId xmlns:p14="http://schemas.microsoft.com/office/powerpoint/2010/main" val="2604890793"/>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6934578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371597" y="348865"/>
            <a:ext cx="10044023" cy="877729"/>
          </a:xfrm>
        </p:spPr>
        <p:txBody>
          <a:bodyPr anchor="ctr">
            <a:normAutofit/>
          </a:bodyPr>
          <a:lstStyle/>
          <a:p>
            <a:r>
              <a:rPr lang="en-US" sz="4000">
                <a:solidFill>
                  <a:srgbClr val="FFFFFF"/>
                </a:solidFill>
              </a:rPr>
              <a:t>Cybersecurity Strengthening</a:t>
            </a:r>
          </a:p>
        </p:txBody>
      </p:sp>
      <p:graphicFrame>
        <p:nvGraphicFramePr>
          <p:cNvPr id="5" name="Content Placeholder 2">
            <a:extLst>
              <a:ext uri="{FF2B5EF4-FFF2-40B4-BE49-F238E27FC236}">
                <a16:creationId xmlns:a16="http://schemas.microsoft.com/office/drawing/2014/main" id="{EFDC8C4A-F8DD-707F-20A6-1F30DD143F11}"/>
              </a:ext>
            </a:extLst>
          </p:cNvPr>
          <p:cNvGraphicFramePr>
            <a:graphicFrameLocks noGrp="1"/>
          </p:cNvGraphicFramePr>
          <p:nvPr>
            <p:ph idx="1"/>
            <p:extLst>
              <p:ext uri="{D42A27DB-BD31-4B8C-83A1-F6EECF244321}">
                <p14:modId xmlns:p14="http://schemas.microsoft.com/office/powerpoint/2010/main" val="3413833566"/>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6550555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B37DB645-7F20-50AA-ACB3-C0D4CE6493DF}"/>
              </a:ext>
            </a:extLst>
          </p:cNvPr>
          <p:cNvSpPr>
            <a:spLocks noGrp="1"/>
          </p:cNvSpPr>
          <p:nvPr>
            <p:ph type="title"/>
          </p:nvPr>
        </p:nvSpPr>
        <p:spPr>
          <a:xfrm>
            <a:off x="1314824" y="735106"/>
            <a:ext cx="10053763" cy="2928470"/>
          </a:xfrm>
        </p:spPr>
        <p:txBody>
          <a:bodyPr vert="horz" lIns="91440" tIns="45720" rIns="91440" bIns="45720" rtlCol="0" anchor="b">
            <a:normAutofit/>
          </a:bodyPr>
          <a:lstStyle/>
          <a:p>
            <a:r>
              <a:rPr lang="en-US" sz="4800" kern="1200">
                <a:solidFill>
                  <a:srgbClr val="FFFFFF"/>
                </a:solidFill>
                <a:latin typeface="+mj-lt"/>
                <a:ea typeface="+mj-ea"/>
                <a:cs typeface="+mj-cs"/>
              </a:rPr>
              <a:t>Office of General Counsel</a:t>
            </a:r>
          </a:p>
        </p:txBody>
      </p:sp>
      <p:sp>
        <p:nvSpPr>
          <p:cNvPr id="4" name="Slide Number Placeholder 3">
            <a:extLst>
              <a:ext uri="{FF2B5EF4-FFF2-40B4-BE49-F238E27FC236}">
                <a16:creationId xmlns:a16="http://schemas.microsoft.com/office/drawing/2014/main" id="{5189DC0D-8B99-BF4B-67B8-52BB2FFD52A8}"/>
              </a:ext>
            </a:extLst>
          </p:cNvPr>
          <p:cNvSpPr>
            <a:spLocks noGrp="1"/>
          </p:cNvSpPr>
          <p:nvPr>
            <p:ph type="sldNum" sz="quarter" idx="12"/>
          </p:nvPr>
        </p:nvSpPr>
        <p:spPr>
          <a:xfrm>
            <a:off x="11704320" y="6446837"/>
            <a:ext cx="448056" cy="365125"/>
          </a:xfrm>
        </p:spPr>
        <p:txBody>
          <a:bodyPr vert="horz" lIns="91440" tIns="45720" rIns="91440" bIns="45720" rtlCol="0" anchor="ctr">
            <a:normAutofit/>
          </a:bodyPr>
          <a:lstStyle/>
          <a:p>
            <a:pPr>
              <a:spcAft>
                <a:spcPts val="600"/>
              </a:spcAft>
            </a:pPr>
            <a:fld id="{E91A3C59-F9F5-46E0-ABFE-CCAA49754BED}" type="slidenum">
              <a:rPr lang="en-US" sz="1100">
                <a:solidFill>
                  <a:schemeClr val="tx1">
                    <a:lumMod val="50000"/>
                    <a:lumOff val="50000"/>
                  </a:schemeClr>
                </a:solidFill>
              </a:rPr>
              <a:pPr>
                <a:spcAft>
                  <a:spcPts val="600"/>
                </a:spcAft>
              </a:pPr>
              <a:t>49</a:t>
            </a:fld>
            <a:endParaRPr lang="en-US" sz="1100">
              <a:solidFill>
                <a:schemeClr val="tx1">
                  <a:lumMod val="50000"/>
                  <a:lumOff val="50000"/>
                </a:schemeClr>
              </a:solidFill>
            </a:endParaRPr>
          </a:p>
        </p:txBody>
      </p:sp>
    </p:spTree>
    <p:extLst>
      <p:ext uri="{BB962C8B-B14F-4D97-AF65-F5344CB8AC3E}">
        <p14:creationId xmlns:p14="http://schemas.microsoft.com/office/powerpoint/2010/main" val="980010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31C8FBA-0410-4387-2344-A7FFF0653E0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19986" y="193189"/>
            <a:ext cx="11355571" cy="6303304"/>
          </a:xfrm>
          <a:prstGeom prst="rect">
            <a:avLst/>
          </a:prstGeom>
          <a:noFill/>
          <a:ln>
            <a:noFill/>
          </a:ln>
        </p:spPr>
      </p:pic>
      <p:sp>
        <p:nvSpPr>
          <p:cNvPr id="5" name="Slide Number Placeholder 4">
            <a:extLst>
              <a:ext uri="{FF2B5EF4-FFF2-40B4-BE49-F238E27FC236}">
                <a16:creationId xmlns:a16="http://schemas.microsoft.com/office/drawing/2014/main" id="{8E47E937-B450-4E3E-9D28-A2CE1F3FDACD}"/>
              </a:ext>
            </a:extLst>
          </p:cNvPr>
          <p:cNvSpPr>
            <a:spLocks noGrp="1"/>
          </p:cNvSpPr>
          <p:nvPr>
            <p:ph type="sldNum" sz="quarter" idx="12"/>
          </p:nvPr>
        </p:nvSpPr>
        <p:spPr/>
        <p:txBody>
          <a:bodyPr/>
          <a:lstStyle/>
          <a:p>
            <a:fld id="{E91A3C59-F9F5-46E0-ABFE-CCAA49754BED}" type="slidenum">
              <a:rPr lang="en-US" smtClean="0"/>
              <a:t>5</a:t>
            </a:fld>
            <a:endParaRPr lang="en-US"/>
          </a:p>
        </p:txBody>
      </p:sp>
    </p:spTree>
    <p:extLst>
      <p:ext uri="{BB962C8B-B14F-4D97-AF65-F5344CB8AC3E}">
        <p14:creationId xmlns:p14="http://schemas.microsoft.com/office/powerpoint/2010/main" val="174062107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9627561-A84C-E73F-F781-56F2D1540774}"/>
              </a:ext>
            </a:extLst>
          </p:cNvPr>
          <p:cNvSpPr>
            <a:spLocks noGrp="1"/>
          </p:cNvSpPr>
          <p:nvPr>
            <p:ph type="sldNum" sz="quarter" idx="12"/>
          </p:nvPr>
        </p:nvSpPr>
        <p:spPr/>
        <p:txBody>
          <a:bodyPr/>
          <a:lstStyle/>
          <a:p>
            <a:fld id="{E91A3C59-F9F5-46E0-ABFE-CCAA49754BED}" type="slidenum">
              <a:rPr lang="en-US" smtClean="0"/>
              <a:t>50</a:t>
            </a:fld>
            <a:endParaRPr lang="en-US"/>
          </a:p>
        </p:txBody>
      </p:sp>
      <p:pic>
        <p:nvPicPr>
          <p:cNvPr id="8" name="Picture 7">
            <a:extLst>
              <a:ext uri="{FF2B5EF4-FFF2-40B4-BE49-F238E27FC236}">
                <a16:creationId xmlns:a16="http://schemas.microsoft.com/office/drawing/2014/main" id="{D414E952-CB96-240E-B9DC-0957E58D1003}"/>
              </a:ext>
            </a:extLst>
          </p:cNvPr>
          <p:cNvPicPr>
            <a:picLocks noChangeAspect="1"/>
          </p:cNvPicPr>
          <p:nvPr/>
        </p:nvPicPr>
        <p:blipFill>
          <a:blip r:embed="rId2"/>
          <a:stretch>
            <a:fillRect/>
          </a:stretch>
        </p:blipFill>
        <p:spPr>
          <a:xfrm>
            <a:off x="644441" y="339343"/>
            <a:ext cx="9200415" cy="6179313"/>
          </a:xfrm>
          <a:prstGeom prst="rect">
            <a:avLst/>
          </a:prstGeom>
        </p:spPr>
      </p:pic>
    </p:spTree>
    <p:extLst>
      <p:ext uri="{BB962C8B-B14F-4D97-AF65-F5344CB8AC3E}">
        <p14:creationId xmlns:p14="http://schemas.microsoft.com/office/powerpoint/2010/main" val="133912239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2CD409DE-5CA0-E4FF-D57B-B94FEDBFE724}"/>
              </a:ext>
            </a:extLst>
          </p:cNvPr>
          <p:cNvSpPr>
            <a:spLocks noGrp="1"/>
          </p:cNvSpPr>
          <p:nvPr>
            <p:ph type="title"/>
          </p:nvPr>
        </p:nvSpPr>
        <p:spPr>
          <a:xfrm>
            <a:off x="1314824" y="735106"/>
            <a:ext cx="10053763" cy="2928470"/>
          </a:xfrm>
        </p:spPr>
        <p:txBody>
          <a:bodyPr vert="horz" lIns="91440" tIns="45720" rIns="91440" bIns="45720" rtlCol="0" anchor="b">
            <a:normAutofit/>
          </a:bodyPr>
          <a:lstStyle/>
          <a:p>
            <a:r>
              <a:rPr lang="en-US" sz="4800" kern="1200">
                <a:solidFill>
                  <a:srgbClr val="FFFFFF"/>
                </a:solidFill>
                <a:latin typeface="+mj-lt"/>
                <a:ea typeface="+mj-ea"/>
                <a:cs typeface="+mj-cs"/>
              </a:rPr>
              <a:t>Legislation 2024-2026</a:t>
            </a:r>
          </a:p>
        </p:txBody>
      </p:sp>
      <p:sp>
        <p:nvSpPr>
          <p:cNvPr id="4" name="Slide Number Placeholder 3">
            <a:extLst>
              <a:ext uri="{FF2B5EF4-FFF2-40B4-BE49-F238E27FC236}">
                <a16:creationId xmlns:a16="http://schemas.microsoft.com/office/drawing/2014/main" id="{4933D8AC-78DA-FCE0-50CD-4420D573B214}"/>
              </a:ext>
            </a:extLst>
          </p:cNvPr>
          <p:cNvSpPr>
            <a:spLocks noGrp="1"/>
          </p:cNvSpPr>
          <p:nvPr>
            <p:ph type="sldNum" sz="quarter" idx="12"/>
          </p:nvPr>
        </p:nvSpPr>
        <p:spPr>
          <a:xfrm>
            <a:off x="11704320" y="6446837"/>
            <a:ext cx="448056" cy="365125"/>
          </a:xfrm>
        </p:spPr>
        <p:txBody>
          <a:bodyPr vert="horz" lIns="91440" tIns="45720" rIns="91440" bIns="45720" rtlCol="0" anchor="ctr">
            <a:normAutofit/>
          </a:bodyPr>
          <a:lstStyle/>
          <a:p>
            <a:pPr>
              <a:spcAft>
                <a:spcPts val="600"/>
              </a:spcAft>
            </a:pPr>
            <a:fld id="{E91A3C59-F9F5-46E0-ABFE-CCAA49754BED}" type="slidenum">
              <a:rPr lang="en-US" sz="1100">
                <a:solidFill>
                  <a:schemeClr val="tx1">
                    <a:lumMod val="50000"/>
                    <a:lumOff val="50000"/>
                  </a:schemeClr>
                </a:solidFill>
              </a:rPr>
              <a:pPr>
                <a:spcAft>
                  <a:spcPts val="600"/>
                </a:spcAft>
              </a:pPr>
              <a:t>51</a:t>
            </a:fld>
            <a:endParaRPr lang="en-US" sz="1100">
              <a:solidFill>
                <a:schemeClr val="tx1">
                  <a:lumMod val="50000"/>
                  <a:lumOff val="50000"/>
                </a:schemeClr>
              </a:solidFill>
            </a:endParaRPr>
          </a:p>
        </p:txBody>
      </p:sp>
    </p:spTree>
    <p:extLst>
      <p:ext uri="{BB962C8B-B14F-4D97-AF65-F5344CB8AC3E}">
        <p14:creationId xmlns:p14="http://schemas.microsoft.com/office/powerpoint/2010/main" val="14266837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67D2011-6B8D-58A5-A577-567235177FBB}"/>
              </a:ext>
            </a:extLst>
          </p:cNvPr>
          <p:cNvSpPr>
            <a:spLocks noGrp="1"/>
          </p:cNvSpPr>
          <p:nvPr>
            <p:ph type="sldNum" sz="quarter" idx="12"/>
          </p:nvPr>
        </p:nvSpPr>
        <p:spPr/>
        <p:txBody>
          <a:bodyPr/>
          <a:lstStyle/>
          <a:p>
            <a:fld id="{E91A3C59-F9F5-46E0-ABFE-CCAA49754BED}" type="slidenum">
              <a:rPr lang="en-US" smtClean="0"/>
              <a:t>52</a:t>
            </a:fld>
            <a:endParaRPr lang="en-US"/>
          </a:p>
        </p:txBody>
      </p:sp>
      <p:pic>
        <p:nvPicPr>
          <p:cNvPr id="10" name="Picture 9">
            <a:extLst>
              <a:ext uri="{FF2B5EF4-FFF2-40B4-BE49-F238E27FC236}">
                <a16:creationId xmlns:a16="http://schemas.microsoft.com/office/drawing/2014/main" id="{8A19E015-692F-7235-C5E4-42A6F36F09B8}"/>
              </a:ext>
            </a:extLst>
          </p:cNvPr>
          <p:cNvPicPr>
            <a:picLocks noChangeAspect="1"/>
          </p:cNvPicPr>
          <p:nvPr/>
        </p:nvPicPr>
        <p:blipFill>
          <a:blip r:embed="rId2"/>
          <a:stretch>
            <a:fillRect/>
          </a:stretch>
        </p:blipFill>
        <p:spPr>
          <a:xfrm>
            <a:off x="438034" y="161528"/>
            <a:ext cx="5657966" cy="1991627"/>
          </a:xfrm>
          <a:prstGeom prst="rect">
            <a:avLst/>
          </a:prstGeom>
        </p:spPr>
      </p:pic>
      <p:pic>
        <p:nvPicPr>
          <p:cNvPr id="14" name="Picture 13">
            <a:extLst>
              <a:ext uri="{FF2B5EF4-FFF2-40B4-BE49-F238E27FC236}">
                <a16:creationId xmlns:a16="http://schemas.microsoft.com/office/drawing/2014/main" id="{746F6F24-D7DC-EB39-7BC2-A5D0C1EDAE05}"/>
              </a:ext>
            </a:extLst>
          </p:cNvPr>
          <p:cNvPicPr>
            <a:picLocks noChangeAspect="1"/>
          </p:cNvPicPr>
          <p:nvPr/>
        </p:nvPicPr>
        <p:blipFill>
          <a:blip r:embed="rId3"/>
          <a:stretch>
            <a:fillRect/>
          </a:stretch>
        </p:blipFill>
        <p:spPr>
          <a:xfrm>
            <a:off x="528090" y="2200951"/>
            <a:ext cx="4613357" cy="4134478"/>
          </a:xfrm>
          <a:prstGeom prst="rect">
            <a:avLst/>
          </a:prstGeom>
        </p:spPr>
      </p:pic>
    </p:spTree>
    <p:extLst>
      <p:ext uri="{BB962C8B-B14F-4D97-AF65-F5344CB8AC3E}">
        <p14:creationId xmlns:p14="http://schemas.microsoft.com/office/powerpoint/2010/main" val="47978639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6F1888F0-87F5-3D26-52E6-E32F34BE9F54}"/>
              </a:ext>
            </a:extLst>
          </p:cNvPr>
          <p:cNvSpPr>
            <a:spLocks noGrp="1"/>
          </p:cNvSpPr>
          <p:nvPr>
            <p:ph type="sldNum" sz="quarter" idx="12"/>
          </p:nvPr>
        </p:nvSpPr>
        <p:spPr/>
        <p:txBody>
          <a:bodyPr/>
          <a:lstStyle/>
          <a:p>
            <a:fld id="{E91A3C59-F9F5-46E0-ABFE-CCAA49754BED}" type="slidenum">
              <a:rPr lang="en-US" smtClean="0"/>
              <a:t>53</a:t>
            </a:fld>
            <a:endParaRPr lang="en-US"/>
          </a:p>
        </p:txBody>
      </p:sp>
      <p:pic>
        <p:nvPicPr>
          <p:cNvPr id="10" name="Picture 9">
            <a:extLst>
              <a:ext uri="{FF2B5EF4-FFF2-40B4-BE49-F238E27FC236}">
                <a16:creationId xmlns:a16="http://schemas.microsoft.com/office/drawing/2014/main" id="{1ED72AB9-C34C-A43E-3F06-BD860AFDE27F}"/>
              </a:ext>
            </a:extLst>
          </p:cNvPr>
          <p:cNvPicPr>
            <a:picLocks noChangeAspect="1"/>
          </p:cNvPicPr>
          <p:nvPr/>
        </p:nvPicPr>
        <p:blipFill>
          <a:blip r:embed="rId2"/>
          <a:stretch>
            <a:fillRect/>
          </a:stretch>
        </p:blipFill>
        <p:spPr>
          <a:xfrm>
            <a:off x="847033" y="519610"/>
            <a:ext cx="6554122" cy="5836739"/>
          </a:xfrm>
          <a:prstGeom prst="rect">
            <a:avLst/>
          </a:prstGeom>
        </p:spPr>
      </p:pic>
    </p:spTree>
    <p:extLst>
      <p:ext uri="{BB962C8B-B14F-4D97-AF65-F5344CB8AC3E}">
        <p14:creationId xmlns:p14="http://schemas.microsoft.com/office/powerpoint/2010/main" val="12210544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94B086A-AF74-87E9-6A58-A64121946B92}"/>
              </a:ext>
            </a:extLst>
          </p:cNvPr>
          <p:cNvPicPr>
            <a:picLocks noChangeAspect="1"/>
          </p:cNvPicPr>
          <p:nvPr/>
        </p:nvPicPr>
        <p:blipFill>
          <a:blip r:embed="rId2"/>
          <a:stretch>
            <a:fillRect/>
          </a:stretch>
        </p:blipFill>
        <p:spPr>
          <a:xfrm>
            <a:off x="526891" y="547575"/>
            <a:ext cx="10956271" cy="5162109"/>
          </a:xfrm>
          <a:prstGeom prst="rect">
            <a:avLst/>
          </a:prstGeom>
        </p:spPr>
      </p:pic>
      <p:sp>
        <p:nvSpPr>
          <p:cNvPr id="6" name="Slide Number Placeholder 5">
            <a:extLst>
              <a:ext uri="{FF2B5EF4-FFF2-40B4-BE49-F238E27FC236}">
                <a16:creationId xmlns:a16="http://schemas.microsoft.com/office/drawing/2014/main" id="{361F0FCA-CB92-E123-B6B4-ADA6F18C4AA6}"/>
              </a:ext>
            </a:extLst>
          </p:cNvPr>
          <p:cNvSpPr>
            <a:spLocks noGrp="1"/>
          </p:cNvSpPr>
          <p:nvPr>
            <p:ph type="sldNum" sz="quarter" idx="12"/>
          </p:nvPr>
        </p:nvSpPr>
        <p:spPr/>
        <p:txBody>
          <a:bodyPr/>
          <a:lstStyle/>
          <a:p>
            <a:fld id="{E91A3C59-F9F5-46E0-ABFE-CCAA49754BED}" type="slidenum">
              <a:rPr lang="en-US" smtClean="0"/>
              <a:t>6</a:t>
            </a:fld>
            <a:endParaRPr lang="en-US"/>
          </a:p>
        </p:txBody>
      </p:sp>
    </p:spTree>
    <p:extLst>
      <p:ext uri="{BB962C8B-B14F-4D97-AF65-F5344CB8AC3E}">
        <p14:creationId xmlns:p14="http://schemas.microsoft.com/office/powerpoint/2010/main" val="18984716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B868D5D-DE68-8A30-026B-4099BA9E0D9F}"/>
              </a:ext>
            </a:extLst>
          </p:cNvPr>
          <p:cNvPicPr>
            <a:picLocks noChangeAspect="1"/>
          </p:cNvPicPr>
          <p:nvPr/>
        </p:nvPicPr>
        <p:blipFill>
          <a:blip r:embed="rId2"/>
          <a:stretch>
            <a:fillRect/>
          </a:stretch>
        </p:blipFill>
        <p:spPr>
          <a:xfrm>
            <a:off x="372139" y="87258"/>
            <a:ext cx="8596424" cy="4760921"/>
          </a:xfrm>
          <a:prstGeom prst="rect">
            <a:avLst/>
          </a:prstGeom>
        </p:spPr>
      </p:pic>
      <p:sp>
        <p:nvSpPr>
          <p:cNvPr id="7" name="TextBox 6">
            <a:extLst>
              <a:ext uri="{FF2B5EF4-FFF2-40B4-BE49-F238E27FC236}">
                <a16:creationId xmlns:a16="http://schemas.microsoft.com/office/drawing/2014/main" id="{96BB8663-0FFD-1ECA-C352-506296F4BD54}"/>
              </a:ext>
            </a:extLst>
          </p:cNvPr>
          <p:cNvSpPr txBox="1"/>
          <p:nvPr/>
        </p:nvSpPr>
        <p:spPr>
          <a:xfrm>
            <a:off x="415999" y="4721722"/>
            <a:ext cx="6095114" cy="2092881"/>
          </a:xfrm>
          <a:prstGeom prst="rect">
            <a:avLst/>
          </a:prstGeom>
          <a:noFill/>
        </p:spPr>
        <p:txBody>
          <a:bodyPr wrap="square">
            <a:spAutoFit/>
          </a:bodyPr>
          <a:lstStyle/>
          <a:p>
            <a:pPr marL="0" marR="0">
              <a:buNone/>
            </a:pPr>
            <a:r>
              <a:rPr lang="en-US" sz="2000" b="1" u="sng" kern="100" dirty="0">
                <a:effectLst/>
                <a:latin typeface="Aptos" panose="020B0004020202020204" pitchFamily="34" charset="0"/>
                <a:ea typeface="Aptos" panose="020B0004020202020204" pitchFamily="34" charset="0"/>
                <a:cs typeface="Times New Roman" panose="02020603050405020304" pitchFamily="18" charset="0"/>
              </a:rPr>
              <a:t>Highlights</a:t>
            </a:r>
            <a:r>
              <a:rPr lang="en-US" sz="1800" kern="0" dirty="0">
                <a:effectLst/>
                <a:latin typeface="Aptos" panose="020B0004020202020204" pitchFamily="34" charset="0"/>
                <a:ea typeface="Aptos" panose="020B0004020202020204" pitchFamily="34" charset="0"/>
                <a:cs typeface="Aptos" panose="020B0004020202020204" pitchFamily="34" charset="0"/>
              </a:rPr>
              <a:t>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buNone/>
            </a:pPr>
            <a:r>
              <a:rPr lang="en-US" sz="1800" kern="0" dirty="0">
                <a:effectLst/>
                <a:latin typeface="Aptos" panose="020B0004020202020204" pitchFamily="34" charset="0"/>
                <a:ea typeface="Aptos" panose="020B0004020202020204" pitchFamily="34" charset="0"/>
                <a:cs typeface="Aptos" panose="020B0004020202020204" pitchFamily="34" charset="0"/>
              </a:rPr>
              <a:t>Prior, 2024 recurring budget was $17.3M.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buFont typeface="Symbol" panose="05050102010706020507" pitchFamily="18" charset="2"/>
              <a:buChar char=""/>
            </a:pPr>
            <a:r>
              <a:rPr lang="en-US" sz="1800" kern="0" dirty="0">
                <a:effectLst/>
                <a:latin typeface="Aptos" panose="020B0004020202020204" pitchFamily="34" charset="0"/>
                <a:ea typeface="Aptos" panose="020B0004020202020204" pitchFamily="34" charset="0"/>
                <a:cs typeface="Aptos" panose="020B0004020202020204" pitchFamily="34" charset="0"/>
              </a:rPr>
              <a:t> FY27 budget has increased $6.7M or 39% for Insurance Operations, to $24M.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buFont typeface="Symbol" panose="05050102010706020507" pitchFamily="18" charset="2"/>
              <a:buChar char=""/>
            </a:pPr>
            <a:r>
              <a:rPr lang="en-US" sz="1800" kern="0" dirty="0">
                <a:effectLst/>
                <a:latin typeface="Aptos" panose="020B0004020202020204" pitchFamily="34" charset="0"/>
                <a:ea typeface="Aptos" panose="020B0004020202020204" pitchFamily="34" charset="0"/>
                <a:cs typeface="Aptos" panose="020B0004020202020204" pitchFamily="34" charset="0"/>
              </a:rPr>
              <a:t>  Positions increased by 17 from 110 positions in FY24 to 127 positions.</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buNone/>
            </a:pPr>
            <a:r>
              <a:rPr lang="en-US" sz="2000" b="1" u="none" strike="noStrike" kern="100" dirty="0">
                <a:effectLst/>
                <a:latin typeface="Aptos" panose="020B0004020202020204" pitchFamily="34" charset="0"/>
                <a:ea typeface="Aptos" panose="020B0004020202020204" pitchFamily="34" charset="0"/>
                <a:cs typeface="Times New Roman" panose="02020603050405020304" pitchFamily="18" charset="0"/>
              </a:rPr>
              <a:t>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8" name="Slide Number Placeholder 7">
            <a:extLst>
              <a:ext uri="{FF2B5EF4-FFF2-40B4-BE49-F238E27FC236}">
                <a16:creationId xmlns:a16="http://schemas.microsoft.com/office/drawing/2014/main" id="{83960E5A-8A81-56D8-BAD7-217E9AB77509}"/>
              </a:ext>
            </a:extLst>
          </p:cNvPr>
          <p:cNvSpPr>
            <a:spLocks noGrp="1"/>
          </p:cNvSpPr>
          <p:nvPr>
            <p:ph type="sldNum" sz="quarter" idx="12"/>
          </p:nvPr>
        </p:nvSpPr>
        <p:spPr/>
        <p:txBody>
          <a:bodyPr/>
          <a:lstStyle/>
          <a:p>
            <a:fld id="{E91A3C59-F9F5-46E0-ABFE-CCAA49754BED}" type="slidenum">
              <a:rPr lang="en-US" smtClean="0"/>
              <a:t>7</a:t>
            </a:fld>
            <a:endParaRPr lang="en-US"/>
          </a:p>
        </p:txBody>
      </p:sp>
    </p:spTree>
    <p:extLst>
      <p:ext uri="{BB962C8B-B14F-4D97-AF65-F5344CB8AC3E}">
        <p14:creationId xmlns:p14="http://schemas.microsoft.com/office/powerpoint/2010/main" val="31402589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6A2AABC6-4311-ADC1-FDAA-A78551A749A1}"/>
              </a:ext>
            </a:extLst>
          </p:cNvPr>
          <p:cNvPicPr>
            <a:picLocks noChangeAspect="1"/>
          </p:cNvPicPr>
          <p:nvPr/>
        </p:nvPicPr>
        <p:blipFill>
          <a:blip r:embed="rId2"/>
          <a:stretch>
            <a:fillRect/>
          </a:stretch>
        </p:blipFill>
        <p:spPr>
          <a:xfrm>
            <a:off x="297711" y="439594"/>
            <a:ext cx="11376838" cy="5966521"/>
          </a:xfrm>
          <a:prstGeom prst="rect">
            <a:avLst/>
          </a:prstGeom>
        </p:spPr>
      </p:pic>
      <p:sp>
        <p:nvSpPr>
          <p:cNvPr id="6" name="Slide Number Placeholder 5">
            <a:extLst>
              <a:ext uri="{FF2B5EF4-FFF2-40B4-BE49-F238E27FC236}">
                <a16:creationId xmlns:a16="http://schemas.microsoft.com/office/drawing/2014/main" id="{9C21230E-838B-3FC4-B4B3-6F51E34B26D4}"/>
              </a:ext>
            </a:extLst>
          </p:cNvPr>
          <p:cNvSpPr>
            <a:spLocks noGrp="1"/>
          </p:cNvSpPr>
          <p:nvPr>
            <p:ph type="sldNum" sz="quarter" idx="12"/>
          </p:nvPr>
        </p:nvSpPr>
        <p:spPr/>
        <p:txBody>
          <a:bodyPr/>
          <a:lstStyle/>
          <a:p>
            <a:fld id="{E91A3C59-F9F5-46E0-ABFE-CCAA49754BED}" type="slidenum">
              <a:rPr lang="en-US" smtClean="0"/>
              <a:t>8</a:t>
            </a:fld>
            <a:endParaRPr lang="en-US"/>
          </a:p>
        </p:txBody>
      </p:sp>
    </p:spTree>
    <p:extLst>
      <p:ext uri="{BB962C8B-B14F-4D97-AF65-F5344CB8AC3E}">
        <p14:creationId xmlns:p14="http://schemas.microsoft.com/office/powerpoint/2010/main" val="14311282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0A835BD3-9F25-A289-C2DA-3C90129C0C8C}"/>
              </a:ext>
            </a:extLst>
          </p:cNvPr>
          <p:cNvSpPr>
            <a:spLocks noGrp="1"/>
          </p:cNvSpPr>
          <p:nvPr>
            <p:ph type="title"/>
          </p:nvPr>
        </p:nvSpPr>
        <p:spPr>
          <a:xfrm>
            <a:off x="1314824" y="735106"/>
            <a:ext cx="10053763" cy="2928470"/>
          </a:xfrm>
        </p:spPr>
        <p:txBody>
          <a:bodyPr vert="horz" lIns="91440" tIns="45720" rIns="91440" bIns="45720" rtlCol="0" anchor="b">
            <a:normAutofit/>
          </a:bodyPr>
          <a:lstStyle/>
          <a:p>
            <a:r>
              <a:rPr lang="en-US" sz="4800" kern="1200">
                <a:solidFill>
                  <a:srgbClr val="FFFFFF"/>
                </a:solidFill>
                <a:latin typeface="+mj-lt"/>
                <a:ea typeface="+mj-ea"/>
                <a:cs typeface="+mj-cs"/>
              </a:rPr>
              <a:t>Patient Compensation Fund </a:t>
            </a:r>
          </a:p>
        </p:txBody>
      </p:sp>
      <p:sp>
        <p:nvSpPr>
          <p:cNvPr id="4" name="Slide Number Placeholder 3">
            <a:extLst>
              <a:ext uri="{FF2B5EF4-FFF2-40B4-BE49-F238E27FC236}">
                <a16:creationId xmlns:a16="http://schemas.microsoft.com/office/drawing/2014/main" id="{AD5C3B5C-F7A7-9169-372C-6343174B4BDC}"/>
              </a:ext>
            </a:extLst>
          </p:cNvPr>
          <p:cNvSpPr>
            <a:spLocks noGrp="1"/>
          </p:cNvSpPr>
          <p:nvPr>
            <p:ph type="sldNum" sz="quarter" idx="12"/>
          </p:nvPr>
        </p:nvSpPr>
        <p:spPr/>
        <p:txBody>
          <a:bodyPr/>
          <a:lstStyle/>
          <a:p>
            <a:fld id="{E91A3C59-F9F5-46E0-ABFE-CCAA49754BED}" type="slidenum">
              <a:rPr lang="en-US" smtClean="0"/>
              <a:t>9</a:t>
            </a:fld>
            <a:endParaRPr lang="en-US"/>
          </a:p>
        </p:txBody>
      </p:sp>
    </p:spTree>
    <p:extLst>
      <p:ext uri="{BB962C8B-B14F-4D97-AF65-F5344CB8AC3E}">
        <p14:creationId xmlns:p14="http://schemas.microsoft.com/office/powerpoint/2010/main" val="31415450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A55298DBBB63249B23C2F2A52309A1C" ma:contentTypeVersion="9" ma:contentTypeDescription="Create a new document." ma:contentTypeScope="" ma:versionID="2e0602f4ec0a635e8162f6504024fca8">
  <xsd:schema xmlns:xsd="http://www.w3.org/2001/XMLSchema" xmlns:xs="http://www.w3.org/2001/XMLSchema" xmlns:p="http://schemas.microsoft.com/office/2006/metadata/properties" xmlns:ns3="ab7b125e-3eab-4170-896a-a6104820aea0" targetNamespace="http://schemas.microsoft.com/office/2006/metadata/properties" ma:root="true" ma:fieldsID="d6aa7c7e7e647c69fe560354a9e45b2f" ns3:_="">
    <xsd:import namespace="ab7b125e-3eab-4170-896a-a6104820aea0"/>
    <xsd:element name="properties">
      <xsd:complexType>
        <xsd:sequence>
          <xsd:element name="documentManagement">
            <xsd:complexType>
              <xsd:all>
                <xsd:element ref="ns3:MediaServiceDateTaken" minOccurs="0"/>
                <xsd:element ref="ns3:MediaServiceMetadata" minOccurs="0"/>
                <xsd:element ref="ns3:MediaServiceFastMetadata" minOccurs="0"/>
                <xsd:element ref="ns3:MediaServiceSearchProperties" minOccurs="0"/>
                <xsd:element ref="ns3:MediaServiceSystemTags" minOccurs="0"/>
                <xsd:element ref="ns3:MediaServiceOCR" minOccurs="0"/>
                <xsd:element ref="ns3:MediaServiceGenerationTime" minOccurs="0"/>
                <xsd:element ref="ns3:MediaServiceEventHashCode"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b7b125e-3eab-4170-896a-a6104820aea0" elementFormDefault="qualified">
    <xsd:import namespace="http://schemas.microsoft.com/office/2006/documentManagement/types"/>
    <xsd:import namespace="http://schemas.microsoft.com/office/infopath/2007/PartnerControls"/>
    <xsd:element name="MediaServiceDateTaken" ma:index="8" nillable="true" ma:displayName="MediaServiceDateTaken" ma:hidden="true" ma:indexed="true" ma:internalName="MediaServiceDateTaken" ma:readOnly="true">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SystemTags" ma:index="12" nillable="true" ma:displayName="MediaServiceSystemTags" ma:hidden="true" ma:internalName="MediaServiceSystemTags" ma:readOnly="true">
      <xsd:simpleType>
        <xsd:restriction base="dms:Note"/>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_activity" ma:index="16" nillable="true" ma:displayName="_activity" ma:hidden="true" ma:internalName="_activity">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ab7b125e-3eab-4170-896a-a6104820aea0" xsi:nil="true"/>
  </documentManagement>
</p:properties>
</file>

<file path=customXml/itemProps1.xml><?xml version="1.0" encoding="utf-8"?>
<ds:datastoreItem xmlns:ds="http://schemas.openxmlformats.org/officeDocument/2006/customXml" ds:itemID="{70B9D893-1E7B-41A2-BAF3-D26A931BEAC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b7b125e-3eab-4170-896a-a6104820aea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D6F5DE4-1767-4396-AAA7-405F547C0332}">
  <ds:schemaRefs>
    <ds:schemaRef ds:uri="http://schemas.microsoft.com/sharepoint/v3/contenttype/forms"/>
  </ds:schemaRefs>
</ds:datastoreItem>
</file>

<file path=customXml/itemProps3.xml><?xml version="1.0" encoding="utf-8"?>
<ds:datastoreItem xmlns:ds="http://schemas.openxmlformats.org/officeDocument/2006/customXml" ds:itemID="{93E458DD-6CFF-4A94-B786-418BED8B79B0}">
  <ds:schemaRefs>
    <ds:schemaRef ds:uri="http://schemas.microsoft.com/office/2006/metadata/properties"/>
    <ds:schemaRef ds:uri="http://purl.org/dc/dcmitype/"/>
    <ds:schemaRef ds:uri="http://www.w3.org/XML/1998/namespace"/>
    <ds:schemaRef ds:uri="ab7b125e-3eab-4170-896a-a6104820aea0"/>
    <ds:schemaRef ds:uri="http://purl.org/dc/elements/1.1/"/>
    <ds:schemaRef ds:uri="http://purl.org/dc/terms/"/>
    <ds:schemaRef ds:uri="http://schemas.microsoft.com/office/2006/documentManagement/types"/>
    <ds:schemaRef ds:uri="http://schemas.microsoft.com/office/infopath/2007/PartnerControls"/>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emplate/>
  <TotalTime>3822</TotalTime>
  <Words>1552</Words>
  <Application>Microsoft Office PowerPoint</Application>
  <PresentationFormat>Widescreen</PresentationFormat>
  <Paragraphs>248</Paragraphs>
  <Slides>53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53</vt:i4>
      </vt:variant>
    </vt:vector>
  </HeadingPairs>
  <TitlesOfParts>
    <vt:vector size="60" baseType="lpstr">
      <vt:lpstr>Aptos</vt:lpstr>
      <vt:lpstr>Aptos Display</vt:lpstr>
      <vt:lpstr>Arial</vt:lpstr>
      <vt:lpstr>Courier New</vt:lpstr>
      <vt:lpstr>Symbol</vt:lpstr>
      <vt:lpstr>Times New Roman</vt:lpstr>
      <vt:lpstr>Office Theme</vt:lpstr>
      <vt:lpstr>OSI Operations and Finances </vt:lpstr>
      <vt:lpstr>Table of Contents</vt:lpstr>
      <vt:lpstr>Revenue, Budget and Finance </vt:lpstr>
      <vt:lpstr>Revenue, Budget and Finance </vt:lpstr>
      <vt:lpstr>PowerPoint Presentation</vt:lpstr>
      <vt:lpstr>PowerPoint Presentation</vt:lpstr>
      <vt:lpstr>PowerPoint Presentation</vt:lpstr>
      <vt:lpstr>PowerPoint Presentation</vt:lpstr>
      <vt:lpstr>Patient Compensation Fund </vt:lpstr>
      <vt:lpstr>PowerPoint Presentation</vt:lpstr>
      <vt:lpstr>PowerPoint Presentation</vt:lpstr>
      <vt:lpstr>PowerPoint Presentation</vt:lpstr>
      <vt:lpstr>PowerPoint Presentation</vt:lpstr>
      <vt:lpstr>PowerPoint Presentation</vt:lpstr>
      <vt:lpstr>Financial Regulation and Examinations Division</vt:lpstr>
      <vt:lpstr>Financial Regulation and Examinations</vt:lpstr>
      <vt:lpstr>Division Restructuring</vt:lpstr>
      <vt:lpstr>NAIC Accreditation</vt:lpstr>
      <vt:lpstr>Property and Casualty</vt:lpstr>
      <vt:lpstr>P&amp;C Bureau Overview</vt:lpstr>
      <vt:lpstr>FAIR Plan</vt:lpstr>
      <vt:lpstr>OSI Concerns</vt:lpstr>
      <vt:lpstr>Ruidoso Fires</vt:lpstr>
      <vt:lpstr>P&amp;C Disaster Response Actions</vt:lpstr>
      <vt:lpstr>2025 Legislative Session</vt:lpstr>
      <vt:lpstr>Actuarial Review and Approvals</vt:lpstr>
      <vt:lpstr>PowerPoint Presentation</vt:lpstr>
      <vt:lpstr>Life and Health Division</vt:lpstr>
      <vt:lpstr>Life &amp; Health Division Overview</vt:lpstr>
      <vt:lpstr>Performance Indicators</vt:lpstr>
      <vt:lpstr>New Programs</vt:lpstr>
      <vt:lpstr>Annual Qualified Health Plan Review</vt:lpstr>
      <vt:lpstr>Rulemakings , Legislation and Enforcement</vt:lpstr>
      <vt:lpstr>OSI Consumer Protection Bureaus</vt:lpstr>
      <vt:lpstr>PowerPoint Presentation</vt:lpstr>
      <vt:lpstr>PowerPoint Presentation</vt:lpstr>
      <vt:lpstr>PowerPoint Presentation</vt:lpstr>
      <vt:lpstr>Insurance Fraud and Law Enforcement</vt:lpstr>
      <vt:lpstr>PowerPoint Presentation</vt:lpstr>
      <vt:lpstr>PowerPoint Presentation</vt:lpstr>
      <vt:lpstr>Achievements</vt:lpstr>
      <vt:lpstr>Legislation and Enforcement </vt:lpstr>
      <vt:lpstr>OSI Title Bureau Overview</vt:lpstr>
      <vt:lpstr>Staffing, Inspections &amp; Audits</vt:lpstr>
      <vt:lpstr>Regulatory &amp; Financial Highlights</vt:lpstr>
      <vt:lpstr>Information Technology</vt:lpstr>
      <vt:lpstr>Cybersecurity Incident</vt:lpstr>
      <vt:lpstr>Cybersecurity Strengthening</vt:lpstr>
      <vt:lpstr>Office of General Counsel</vt:lpstr>
      <vt:lpstr>PowerPoint Presentation</vt:lpstr>
      <vt:lpstr>Legislation 2024-2026</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Cook, Katelin, OSI</dc:creator>
  <cp:lastModifiedBy>Conference, Executive, OSI</cp:lastModifiedBy>
  <cp:revision>14</cp:revision>
  <cp:lastPrinted>2026-05-12T01:18:22Z</cp:lastPrinted>
  <dcterms:created xsi:type="dcterms:W3CDTF">2026-04-27T18:28:10Z</dcterms:created>
  <dcterms:modified xsi:type="dcterms:W3CDTF">2026-05-12T02:47:34Z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0x010100DA55298DBBB63249B23C2F2A52309A1C</vt:lpwstr>
  </property>
</Properties>
</file>